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8"/>
  </p:notesMasterIdLst>
  <p:sldIdLst>
    <p:sldId id="467" r:id="rId2"/>
    <p:sldId id="46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280" r:id="rId26"/>
    <p:sldId id="281" r:id="rId27"/>
    <p:sldId id="471" r:id="rId28"/>
    <p:sldId id="282" r:id="rId29"/>
    <p:sldId id="283" r:id="rId30"/>
    <p:sldId id="477" r:id="rId31"/>
    <p:sldId id="476" r:id="rId32"/>
    <p:sldId id="284" r:id="rId33"/>
    <p:sldId id="286" r:id="rId34"/>
    <p:sldId id="287" r:id="rId35"/>
    <p:sldId id="288" r:id="rId36"/>
    <p:sldId id="470" r:id="rId37"/>
    <p:sldId id="289" r:id="rId38"/>
    <p:sldId id="290" r:id="rId39"/>
    <p:sldId id="292" r:id="rId40"/>
    <p:sldId id="293" r:id="rId41"/>
    <p:sldId id="291" r:id="rId42"/>
    <p:sldId id="294" r:id="rId43"/>
    <p:sldId id="295" r:id="rId44"/>
    <p:sldId id="296" r:id="rId45"/>
    <p:sldId id="297" r:id="rId46"/>
    <p:sldId id="472" r:id="rId47"/>
    <p:sldId id="298" r:id="rId48"/>
    <p:sldId id="473" r:id="rId49"/>
    <p:sldId id="299" r:id="rId50"/>
    <p:sldId id="300" r:id="rId51"/>
    <p:sldId id="301" r:id="rId52"/>
    <p:sldId id="302" r:id="rId53"/>
    <p:sldId id="303" r:id="rId54"/>
    <p:sldId id="304" r:id="rId55"/>
    <p:sldId id="305" r:id="rId56"/>
    <p:sldId id="306" r:id="rId57"/>
    <p:sldId id="474" r:id="rId58"/>
    <p:sldId id="475" r:id="rId59"/>
    <p:sldId id="307" r:id="rId60"/>
    <p:sldId id="309" r:id="rId61"/>
    <p:sldId id="311" r:id="rId62"/>
    <p:sldId id="308" r:id="rId63"/>
    <p:sldId id="312" r:id="rId64"/>
    <p:sldId id="313" r:id="rId65"/>
    <p:sldId id="314" r:id="rId66"/>
    <p:sldId id="315" r:id="rId67"/>
    <p:sldId id="316" r:id="rId68"/>
    <p:sldId id="317" r:id="rId69"/>
    <p:sldId id="318" r:id="rId70"/>
    <p:sldId id="319" r:id="rId71"/>
    <p:sldId id="478" r:id="rId72"/>
    <p:sldId id="320" r:id="rId73"/>
    <p:sldId id="321" r:id="rId74"/>
    <p:sldId id="322" r:id="rId75"/>
    <p:sldId id="323" r:id="rId76"/>
    <p:sldId id="324" r:id="rId77"/>
    <p:sldId id="325" r:id="rId78"/>
    <p:sldId id="326" r:id="rId79"/>
    <p:sldId id="328" r:id="rId80"/>
    <p:sldId id="329" r:id="rId81"/>
    <p:sldId id="331" r:id="rId82"/>
    <p:sldId id="332" r:id="rId83"/>
    <p:sldId id="333" r:id="rId84"/>
    <p:sldId id="334"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47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480" r:id="rId118"/>
    <p:sldId id="481"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3" r:id="rId135"/>
    <p:sldId id="384" r:id="rId136"/>
    <p:sldId id="385" r:id="rId137"/>
    <p:sldId id="386" r:id="rId138"/>
    <p:sldId id="482" r:id="rId139"/>
    <p:sldId id="387" r:id="rId140"/>
    <p:sldId id="388" r:id="rId141"/>
    <p:sldId id="483" r:id="rId142"/>
    <p:sldId id="389" r:id="rId143"/>
    <p:sldId id="390" r:id="rId144"/>
    <p:sldId id="391" r:id="rId145"/>
    <p:sldId id="392" r:id="rId146"/>
    <p:sldId id="393"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06" r:id="rId160"/>
    <p:sldId id="407" r:id="rId161"/>
    <p:sldId id="408" r:id="rId162"/>
    <p:sldId id="409" r:id="rId163"/>
    <p:sldId id="410" r:id="rId164"/>
    <p:sldId id="411" r:id="rId165"/>
    <p:sldId id="412" r:id="rId166"/>
    <p:sldId id="413" r:id="rId167"/>
    <p:sldId id="414" r:id="rId168"/>
    <p:sldId id="415" r:id="rId169"/>
    <p:sldId id="416" r:id="rId170"/>
    <p:sldId id="417" r:id="rId171"/>
    <p:sldId id="418" r:id="rId172"/>
    <p:sldId id="419" r:id="rId173"/>
    <p:sldId id="420" r:id="rId174"/>
    <p:sldId id="421" r:id="rId175"/>
    <p:sldId id="422" r:id="rId176"/>
    <p:sldId id="423" r:id="rId177"/>
    <p:sldId id="424" r:id="rId178"/>
    <p:sldId id="425" r:id="rId179"/>
    <p:sldId id="426" r:id="rId180"/>
    <p:sldId id="427" r:id="rId181"/>
    <p:sldId id="428" r:id="rId182"/>
    <p:sldId id="429" r:id="rId183"/>
    <p:sldId id="430" r:id="rId184"/>
    <p:sldId id="431" r:id="rId185"/>
    <p:sldId id="432" r:id="rId186"/>
    <p:sldId id="433" r:id="rId187"/>
    <p:sldId id="434" r:id="rId188"/>
    <p:sldId id="435" r:id="rId189"/>
    <p:sldId id="436" r:id="rId190"/>
    <p:sldId id="437" r:id="rId191"/>
    <p:sldId id="438" r:id="rId192"/>
    <p:sldId id="439" r:id="rId193"/>
    <p:sldId id="440" r:id="rId194"/>
    <p:sldId id="441" r:id="rId195"/>
    <p:sldId id="442" r:id="rId196"/>
    <p:sldId id="443" r:id="rId197"/>
    <p:sldId id="444" r:id="rId198"/>
    <p:sldId id="445" r:id="rId199"/>
    <p:sldId id="446" r:id="rId200"/>
    <p:sldId id="447" r:id="rId201"/>
    <p:sldId id="448" r:id="rId202"/>
    <p:sldId id="449"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8" r:id="rId219"/>
    <p:sldId id="484" r:id="rId220"/>
    <p:sldId id="485" r:id="rId221"/>
    <p:sldId id="486" r:id="rId222"/>
    <p:sldId id="487" r:id="rId223"/>
    <p:sldId id="488" r:id="rId224"/>
    <p:sldId id="489" r:id="rId225"/>
    <p:sldId id="490" r:id="rId226"/>
    <p:sldId id="491" r:id="rId227"/>
  </p:sldIdLst>
  <p:sldSz cx="12192000" cy="6858000"/>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CC"/>
    <a:srgbClr val="FF3300"/>
    <a:srgbClr val="F8F2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658" y="67"/>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it-IT" altLang="it-IT"/>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it-IT" altLang="it-IT"/>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noProof="0" smtClean="0"/>
              <a:t>Fare clic per modificare gli stili del testo dello schema</a:t>
            </a:r>
          </a:p>
          <a:p>
            <a:pPr lvl="1"/>
            <a:r>
              <a:rPr lang="it-IT" altLang="it-IT" noProof="0" smtClean="0"/>
              <a:t>Secondo livello</a:t>
            </a:r>
          </a:p>
          <a:p>
            <a:pPr lvl="2"/>
            <a:r>
              <a:rPr lang="it-IT" altLang="it-IT" noProof="0" smtClean="0"/>
              <a:t>Terzo livello</a:t>
            </a:r>
          </a:p>
          <a:p>
            <a:pPr lvl="3"/>
            <a:r>
              <a:rPr lang="it-IT" altLang="it-IT" noProof="0" smtClean="0"/>
              <a:t>Quarto livello</a:t>
            </a:r>
          </a:p>
          <a:p>
            <a:pPr lvl="4"/>
            <a:r>
              <a:rPr lang="it-IT" altLang="it-IT" noProof="0" smtClean="0"/>
              <a:t>Quinto livello</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it-IT" altLang="it-IT"/>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EA0EDE8-3942-4FDD-9F7A-083E984AEBC4}" type="slidenum">
              <a:rPr lang="it-IT" altLang="it-IT"/>
              <a:pPr>
                <a:defRPr/>
              </a:pPr>
              <a:t>‹N›</a:t>
            </a:fld>
            <a:endParaRPr lang="it-IT" altLang="it-IT"/>
          </a:p>
        </p:txBody>
      </p:sp>
    </p:spTree>
    <p:extLst>
      <p:ext uri="{BB962C8B-B14F-4D97-AF65-F5344CB8AC3E}">
        <p14:creationId xmlns:p14="http://schemas.microsoft.com/office/powerpoint/2010/main" val="3336168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a:ln/>
        </p:spPr>
      </p:sp>
      <p:sp>
        <p:nvSpPr>
          <p:cNvPr id="4099" name="Segnaposto note 2"/>
          <p:cNvSpPr>
            <a:spLocks noGrp="1"/>
          </p:cNvSpPr>
          <p:nvPr>
            <p:ph type="body" idx="1"/>
          </p:nvPr>
        </p:nvSpPr>
        <p:spPr>
          <a:noFill/>
        </p:spPr>
        <p:txBody>
          <a:bodyPr/>
          <a:lstStyle/>
          <a:p>
            <a:pPr eaLnBrk="1" hangingPunct="1"/>
            <a:r>
              <a:rPr lang="it-IT" altLang="it-IT" dirty="0" smtClean="0"/>
              <a:t>Per vedere</a:t>
            </a:r>
            <a:r>
              <a:rPr lang="it-IT" altLang="it-IT" baseline="0" dirty="0" smtClean="0"/>
              <a:t> la video presentazione su </a:t>
            </a:r>
            <a:r>
              <a:rPr lang="it-IT" altLang="it-IT" baseline="0" dirty="0" err="1" smtClean="0"/>
              <a:t>youtube</a:t>
            </a:r>
            <a:endParaRPr lang="it-IT" altLang="it-IT" baseline="0" dirty="0" smtClean="0"/>
          </a:p>
          <a:p>
            <a:pPr eaLnBrk="1" hangingPunct="1"/>
            <a:r>
              <a:rPr lang="it-IT" altLang="it-IT" baseline="0" dirty="0" smtClean="0"/>
              <a:t>Il link è https://www.youtube.com/watch?v=G0KngpbYowk</a:t>
            </a:r>
          </a:p>
          <a:p>
            <a:pPr eaLnBrk="1" hangingPunct="1"/>
            <a:endParaRPr lang="it-IT" altLang="it-IT" dirty="0" smtClean="0"/>
          </a:p>
        </p:txBody>
      </p:sp>
      <p:sp>
        <p:nvSpPr>
          <p:cNvPr id="4100" name="Segnaposto numero diapositiva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DA062D-6A53-4CBB-81F9-CB8C272EDA46}" type="slidenum">
              <a:rPr lang="it-IT" altLang="it-IT" smtClean="0"/>
              <a:pPr/>
              <a:t>1</a:t>
            </a:fld>
            <a:endParaRPr lang="it-IT" altLang="it-IT" smtClean="0"/>
          </a:p>
        </p:txBody>
      </p:sp>
    </p:spTree>
    <p:extLst>
      <p:ext uri="{BB962C8B-B14F-4D97-AF65-F5344CB8AC3E}">
        <p14:creationId xmlns:p14="http://schemas.microsoft.com/office/powerpoint/2010/main" val="4001231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49FC0F-2239-4C1F-8B13-B1AD2EE24D3E}" type="slidenum">
              <a:rPr lang="it-IT" altLang="it-IT" smtClean="0"/>
              <a:pPr/>
              <a:t>57</a:t>
            </a:fld>
            <a:endParaRPr lang="it-IT" altLang="it-IT"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952365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49FC0F-2239-4C1F-8B13-B1AD2EE24D3E}" type="slidenum">
              <a:rPr lang="it-IT" altLang="it-IT" smtClean="0"/>
              <a:pPr/>
              <a:t>58</a:t>
            </a:fld>
            <a:endParaRPr lang="it-IT" altLang="it-IT"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3405745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1F78B3-F161-41ED-8A21-0574210C5185}" type="slidenum">
              <a:rPr lang="it-IT" altLang="it-IT" smtClean="0"/>
              <a:pPr/>
              <a:t>60</a:t>
            </a:fld>
            <a:endParaRPr lang="it-IT" altLang="it-IT"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812243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083D13-0C4E-43D8-9F7E-3445460648FE}" type="slidenum">
              <a:rPr lang="it-IT" altLang="it-IT" smtClean="0"/>
              <a:pPr/>
              <a:t>61</a:t>
            </a:fld>
            <a:endParaRPr lang="it-IT" altLang="it-IT"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390216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C36C4F-3AE0-429E-A97A-C01EC35465A4}" type="slidenum">
              <a:rPr lang="it-IT" altLang="it-IT" smtClean="0"/>
              <a:pPr/>
              <a:t>63</a:t>
            </a:fld>
            <a:endParaRPr lang="it-IT" altLang="it-IT"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470998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159BD5-A066-402D-A68D-CDE80388CD49}" type="slidenum">
              <a:rPr lang="it-IT" altLang="it-IT" smtClean="0"/>
              <a:pPr/>
              <a:t>64</a:t>
            </a:fld>
            <a:endParaRPr lang="it-IT" altLang="it-IT"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075345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A5929E-F7A8-44B3-8C87-2DEC154EA2AE}" type="slidenum">
              <a:rPr lang="it-IT" altLang="it-IT" smtClean="0"/>
              <a:pPr/>
              <a:t>69</a:t>
            </a:fld>
            <a:endParaRPr lang="it-IT" altLang="it-IT"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3699140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C09879-4FD1-43B2-B383-DBE6D3A37FEA}" type="slidenum">
              <a:rPr lang="it-IT" altLang="it-IT" smtClean="0"/>
              <a:pPr/>
              <a:t>70</a:t>
            </a:fld>
            <a:endParaRPr lang="it-IT" altLang="it-IT"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893691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C09879-4FD1-43B2-B383-DBE6D3A37FEA}" type="slidenum">
              <a:rPr lang="it-IT" altLang="it-IT" smtClean="0"/>
              <a:pPr/>
              <a:t>71</a:t>
            </a:fld>
            <a:endParaRPr lang="it-IT" altLang="it-IT"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239378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34DEB3-0ADF-42D3-80B7-C89C72A144DA}" type="slidenum">
              <a:rPr lang="it-IT" altLang="it-IT" smtClean="0"/>
              <a:pPr/>
              <a:t>74</a:t>
            </a:fld>
            <a:endParaRPr lang="it-IT" altLang="it-IT"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3810509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a:ln/>
        </p:spPr>
      </p:sp>
      <p:sp>
        <p:nvSpPr>
          <p:cNvPr id="4099" name="Segnaposto note 2"/>
          <p:cNvSpPr>
            <a:spLocks noGrp="1"/>
          </p:cNvSpPr>
          <p:nvPr>
            <p:ph type="body" idx="1"/>
          </p:nvPr>
        </p:nvSpPr>
        <p:spPr>
          <a:noFill/>
        </p:spPr>
        <p:txBody>
          <a:bodyPr/>
          <a:lstStyle/>
          <a:p>
            <a:pPr eaLnBrk="1" hangingPunct="1"/>
            <a:r>
              <a:rPr lang="it-IT" altLang="it-IT" smtClean="0"/>
              <a:t>13 ott 2018</a:t>
            </a:r>
          </a:p>
        </p:txBody>
      </p:sp>
      <p:sp>
        <p:nvSpPr>
          <p:cNvPr id="4100" name="Segnaposto numero diapositiva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DA062D-6A53-4CBB-81F9-CB8C272EDA46}" type="slidenum">
              <a:rPr lang="it-IT" altLang="it-IT" smtClean="0"/>
              <a:pPr/>
              <a:t>2</a:t>
            </a:fld>
            <a:endParaRPr lang="it-IT" altLang="it-IT" smtClean="0"/>
          </a:p>
        </p:txBody>
      </p:sp>
    </p:spTree>
    <p:extLst>
      <p:ext uri="{BB962C8B-B14F-4D97-AF65-F5344CB8AC3E}">
        <p14:creationId xmlns:p14="http://schemas.microsoft.com/office/powerpoint/2010/main" val="2230376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E37F5D-4842-4275-B14E-3A2DF3E0319A}" type="slidenum">
              <a:rPr lang="it-IT" altLang="it-IT" smtClean="0"/>
              <a:pPr/>
              <a:t>75</a:t>
            </a:fld>
            <a:endParaRPr lang="it-IT" altLang="it-IT"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4055064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CEA18A-26B5-47BD-ADCD-031762F9E58C}" type="slidenum">
              <a:rPr lang="it-IT" altLang="it-IT" smtClean="0"/>
              <a:pPr/>
              <a:t>76</a:t>
            </a:fld>
            <a:endParaRPr lang="it-IT" altLang="it-IT"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685758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B17513-E8E0-4248-BC17-BF88AF5D66B2}" type="slidenum">
              <a:rPr lang="it-IT" altLang="it-IT" smtClean="0"/>
              <a:pPr/>
              <a:t>77</a:t>
            </a:fld>
            <a:endParaRPr lang="it-IT" altLang="it-IT"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448501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48409D-B55D-4FA8-ABB5-35C530FCC7CB}" type="slidenum">
              <a:rPr lang="it-IT" altLang="it-IT" smtClean="0"/>
              <a:pPr/>
              <a:t>79</a:t>
            </a:fld>
            <a:endParaRPr lang="it-IT" altLang="it-IT"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575590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B3C7FE-D5A3-425F-A2A9-983A575BCDAA}" type="slidenum">
              <a:rPr lang="it-IT" altLang="it-IT" smtClean="0"/>
              <a:pPr/>
              <a:t>80</a:t>
            </a:fld>
            <a:endParaRPr lang="it-IT" altLang="it-IT"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3463701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1E857E-115D-4D30-988B-A9DA6B4FFA04}" type="slidenum">
              <a:rPr lang="it-IT" altLang="it-IT" smtClean="0"/>
              <a:pPr/>
              <a:t>81</a:t>
            </a:fld>
            <a:endParaRPr lang="it-IT" altLang="it-IT"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042944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748D1E-864B-4F57-AC8F-C92DE8DB10A6}" type="slidenum">
              <a:rPr lang="it-IT" altLang="it-IT" smtClean="0"/>
              <a:pPr/>
              <a:t>85</a:t>
            </a:fld>
            <a:endParaRPr lang="it-IT" altLang="it-IT"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3459836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61445C-0F3A-4285-816E-38780C725A9F}" type="slidenum">
              <a:rPr lang="it-IT" altLang="it-IT" smtClean="0"/>
              <a:pPr/>
              <a:t>86</a:t>
            </a:fld>
            <a:endParaRPr lang="it-IT" altLang="it-IT"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274581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0F9610-FC94-419C-84AB-434C9A7435A9}" type="slidenum">
              <a:rPr lang="it-IT" altLang="it-IT" smtClean="0"/>
              <a:pPr/>
              <a:t>87</a:t>
            </a:fld>
            <a:endParaRPr lang="it-IT" altLang="it-IT"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247064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BF1B49-81B1-408D-BC5A-38B5BD3D8642}" type="slidenum">
              <a:rPr lang="it-IT" altLang="it-IT" smtClean="0"/>
              <a:pPr/>
              <a:t>97</a:t>
            </a:fld>
            <a:endParaRPr lang="it-IT" altLang="it-IT"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3896353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6B792F-14FD-4364-BFAE-27FDFA300FCA}" type="slidenum">
              <a:rPr lang="it-IT" altLang="it-IT" smtClean="0"/>
              <a:pPr/>
              <a:t>6</a:t>
            </a:fld>
            <a:endParaRPr lang="it-IT" altLang="it-IT"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508453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C042F1-0F31-4892-988F-DAE79138177B}" type="slidenum">
              <a:rPr lang="it-IT" altLang="it-IT" smtClean="0"/>
              <a:pPr/>
              <a:t>100</a:t>
            </a:fld>
            <a:endParaRPr lang="it-IT" altLang="it-IT"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700711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BC0FEB-E46A-4264-9918-390E94DE3DB1}" type="slidenum">
              <a:rPr lang="it-IT" altLang="it-IT" smtClean="0"/>
              <a:pPr/>
              <a:t>103</a:t>
            </a:fld>
            <a:endParaRPr lang="it-IT" altLang="it-IT"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695902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D8DFA3-950B-4030-A157-B3F88CE499F9}" type="slidenum">
              <a:rPr lang="it-IT" altLang="it-IT" smtClean="0"/>
              <a:pPr/>
              <a:t>104</a:t>
            </a:fld>
            <a:endParaRPr lang="it-IT" altLang="it-IT"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516867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D8C50F-2634-4E2D-99B0-57CFF546CF93}" type="slidenum">
              <a:rPr lang="it-IT" altLang="it-IT" smtClean="0"/>
              <a:pPr/>
              <a:t>170</a:t>
            </a:fld>
            <a:endParaRPr lang="it-IT" altLang="it-IT"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346571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8BA014-BC1E-4076-86F9-5BAAF01E711D}" type="slidenum">
              <a:rPr lang="it-IT" altLang="it-IT" smtClean="0"/>
              <a:pPr/>
              <a:t>172</a:t>
            </a:fld>
            <a:endParaRPr lang="it-IT" altLang="it-IT"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446910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51BA7C-A289-49E9-A268-337148E2DA9A}" type="slidenum">
              <a:rPr lang="it-IT" altLang="it-IT" smtClean="0"/>
              <a:pPr/>
              <a:t>173</a:t>
            </a:fld>
            <a:endParaRPr lang="it-IT" altLang="it-IT"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077049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E72534-7F84-486B-AE38-3648681F1682}" type="slidenum">
              <a:rPr lang="it-IT" altLang="it-IT" smtClean="0"/>
              <a:pPr/>
              <a:t>175</a:t>
            </a:fld>
            <a:endParaRPr lang="it-IT" altLang="it-IT"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777117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46F608-5F0D-454F-ABEC-FB19B86274D9}" type="slidenum">
              <a:rPr lang="it-IT" altLang="it-IT" smtClean="0"/>
              <a:pPr/>
              <a:t>176</a:t>
            </a:fld>
            <a:endParaRPr lang="it-IT" altLang="it-IT"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4014514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37B85B-929F-4047-9E69-0DBE6E3F33AD}" type="slidenum">
              <a:rPr lang="it-IT" altLang="it-IT" smtClean="0"/>
              <a:pPr/>
              <a:t>178</a:t>
            </a:fld>
            <a:endParaRPr lang="it-IT" altLang="it-IT"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707041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275AC5-93C5-4224-AE52-4FDC7BB5749E}" type="slidenum">
              <a:rPr lang="it-IT" altLang="it-IT" smtClean="0"/>
              <a:pPr/>
              <a:t>179</a:t>
            </a:fld>
            <a:endParaRPr lang="it-IT" altLang="it-IT"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996471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EBDF3F-7092-4CB4-9E0D-ADD8B89CA5E8}" type="slidenum">
              <a:rPr lang="it-IT" altLang="it-IT" smtClean="0"/>
              <a:pPr/>
              <a:t>32</a:t>
            </a:fld>
            <a:endParaRPr lang="it-IT" altLang="it-IT"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6354625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1DEFAC-8F5C-4AFE-87CA-3FBB25D0BB4E}" type="slidenum">
              <a:rPr lang="it-IT" altLang="it-IT" smtClean="0"/>
              <a:pPr/>
              <a:t>195</a:t>
            </a:fld>
            <a:endParaRPr lang="it-IT" altLang="it-IT"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811651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2908FB-9165-465F-9D8D-CB72023E4AF1}" type="slidenum">
              <a:rPr lang="it-IT" altLang="it-IT" smtClean="0"/>
              <a:pPr/>
              <a:t>201</a:t>
            </a:fld>
            <a:endParaRPr lang="it-IT" altLang="it-IT"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343726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349D83-C41B-4B9E-8536-EA2C65AC873D}" type="slidenum">
              <a:rPr lang="it-IT" altLang="it-IT" smtClean="0"/>
              <a:pPr/>
              <a:t>203</a:t>
            </a:fld>
            <a:endParaRPr lang="it-IT" altLang="it-IT" smtClean="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555527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83CC47-1581-4095-B454-D82022721286}" type="slidenum">
              <a:rPr lang="it-IT" altLang="it-IT" smtClean="0"/>
              <a:pPr/>
              <a:t>204</a:t>
            </a:fld>
            <a:endParaRPr lang="it-IT" altLang="it-IT" smtClean="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3130175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14B8C4-4A88-46C5-B491-650EC25BA92D}" type="slidenum">
              <a:rPr lang="it-IT" altLang="it-IT" smtClean="0"/>
              <a:pPr/>
              <a:t>206</a:t>
            </a:fld>
            <a:endParaRPr lang="it-IT" altLang="it-IT"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369921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BCDFFA-A997-41D4-9DE2-6F968B1FBB68}" type="slidenum">
              <a:rPr lang="it-IT" altLang="it-IT" smtClean="0"/>
              <a:pPr/>
              <a:t>207</a:t>
            </a:fld>
            <a:endParaRPr lang="it-IT" altLang="it-IT"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7766815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747461-ADE2-4E54-BE68-C117F0D4D3BF}" type="slidenum">
              <a:rPr lang="it-IT" altLang="it-IT" smtClean="0"/>
              <a:pPr/>
              <a:t>208</a:t>
            </a:fld>
            <a:endParaRPr lang="it-IT" altLang="it-IT"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091246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86C3B5-E72A-4B75-B42B-CA43D6F61AF2}" type="slidenum">
              <a:rPr lang="it-IT" altLang="it-IT" smtClean="0"/>
              <a:pPr/>
              <a:t>210</a:t>
            </a:fld>
            <a:endParaRPr lang="it-IT" altLang="it-IT"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768962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083225-0C51-4E56-B1FE-2A25E57BBD89}" type="slidenum">
              <a:rPr lang="it-IT" altLang="it-IT" smtClean="0"/>
              <a:pPr/>
              <a:t>216</a:t>
            </a:fld>
            <a:endParaRPr lang="it-IT" altLang="it-IT"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602452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D9584F-2E4F-434F-B010-13DEEFC5D34F}" type="slidenum">
              <a:rPr lang="it-IT" altLang="it-IT" smtClean="0"/>
              <a:pPr/>
              <a:t>217</a:t>
            </a:fld>
            <a:endParaRPr lang="it-IT" altLang="it-IT"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397285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A53557-056E-40FB-97BF-270870AE8118}" type="slidenum">
              <a:rPr lang="it-IT" altLang="it-IT" smtClean="0"/>
              <a:pPr/>
              <a:t>45</a:t>
            </a:fld>
            <a:endParaRPr lang="it-IT" altLang="it-IT"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4071512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A6C586-8A26-455A-A530-BCED7A3DBCDF}" type="slidenum">
              <a:rPr lang="it-IT" altLang="it-IT" smtClean="0">
                <a:cs typeface="Arial" panose="020B0604020202020204" pitchFamily="34" charset="0"/>
              </a:rPr>
              <a:pPr>
                <a:spcBef>
                  <a:spcPct val="0"/>
                </a:spcBef>
              </a:pPr>
              <a:t>218</a:t>
            </a:fld>
            <a:endParaRPr lang="it-IT" altLang="it-IT" smtClean="0">
              <a:cs typeface="Arial" panose="020B0604020202020204" pitchFamily="34"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cs typeface="Arial" panose="020B0604020202020204" pitchFamily="34" charset="0"/>
            </a:endParaRPr>
          </a:p>
        </p:txBody>
      </p:sp>
    </p:spTree>
    <p:extLst>
      <p:ext uri="{BB962C8B-B14F-4D97-AF65-F5344CB8AC3E}">
        <p14:creationId xmlns:p14="http://schemas.microsoft.com/office/powerpoint/2010/main" val="3560402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A53557-056E-40FB-97BF-270870AE8118}" type="slidenum">
              <a:rPr lang="it-IT" altLang="it-IT" smtClean="0"/>
              <a:pPr/>
              <a:t>46</a:t>
            </a:fld>
            <a:endParaRPr lang="it-IT" altLang="it-IT"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893493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A4C992-4DBA-40E3-AF2F-F7BBC39BE138}" type="slidenum">
              <a:rPr lang="it-IT" altLang="it-IT" smtClean="0"/>
              <a:pPr/>
              <a:t>50</a:t>
            </a:fld>
            <a:endParaRPr lang="it-IT" altLang="it-IT"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188399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08ACD8-711E-4482-9CF1-0842833C6BDF}" type="slidenum">
              <a:rPr lang="it-IT" altLang="it-IT" smtClean="0"/>
              <a:pPr/>
              <a:t>52</a:t>
            </a:fld>
            <a:endParaRPr lang="it-IT" altLang="it-IT"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846563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49FC0F-2239-4C1F-8B13-B1AD2EE24D3E}" type="slidenum">
              <a:rPr lang="it-IT" altLang="it-IT" smtClean="0"/>
              <a:pPr/>
              <a:t>55</a:t>
            </a:fld>
            <a:endParaRPr lang="it-IT" altLang="it-IT"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3475173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ECB719D2-7093-495B-AC9A-C4ED9B5B4AA5}" type="slidenum">
              <a:rPr lang="it-IT" altLang="it-IT"/>
              <a:pPr>
                <a:defRPr/>
              </a:pPr>
              <a:t>‹N›</a:t>
            </a:fld>
            <a:endParaRPr lang="it-IT" altLang="it-IT"/>
          </a:p>
        </p:txBody>
      </p:sp>
    </p:spTree>
    <p:extLst>
      <p:ext uri="{BB962C8B-B14F-4D97-AF65-F5344CB8AC3E}">
        <p14:creationId xmlns:p14="http://schemas.microsoft.com/office/powerpoint/2010/main" val="354508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736DA374-19FF-42E2-9DE4-0F4A1E7DE601}" type="slidenum">
              <a:rPr lang="it-IT" altLang="it-IT"/>
              <a:pPr>
                <a:defRPr/>
              </a:pPr>
              <a:t>‹N›</a:t>
            </a:fld>
            <a:endParaRPr lang="it-IT" altLang="it-IT"/>
          </a:p>
        </p:txBody>
      </p:sp>
    </p:spTree>
    <p:extLst>
      <p:ext uri="{BB962C8B-B14F-4D97-AF65-F5344CB8AC3E}">
        <p14:creationId xmlns:p14="http://schemas.microsoft.com/office/powerpoint/2010/main" val="221994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7B32F039-6EB4-4A2F-98E8-AD213A13D0E4}" type="slidenum">
              <a:rPr lang="it-IT" altLang="it-IT"/>
              <a:pPr>
                <a:defRPr/>
              </a:pPr>
              <a:t>‹N›</a:t>
            </a:fld>
            <a:endParaRPr lang="it-IT" altLang="it-IT"/>
          </a:p>
        </p:txBody>
      </p:sp>
    </p:spTree>
    <p:extLst>
      <p:ext uri="{BB962C8B-B14F-4D97-AF65-F5344CB8AC3E}">
        <p14:creationId xmlns:p14="http://schemas.microsoft.com/office/powerpoint/2010/main" val="173743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236D8CE7-5F84-4009-AA20-4F38D7D66F9E}" type="slidenum">
              <a:rPr lang="it-IT" altLang="it-IT"/>
              <a:pPr>
                <a:defRPr/>
              </a:pPr>
              <a:t>‹N›</a:t>
            </a:fld>
            <a:endParaRPr lang="it-IT" altLang="it-IT"/>
          </a:p>
        </p:txBody>
      </p:sp>
    </p:spTree>
    <p:extLst>
      <p:ext uri="{BB962C8B-B14F-4D97-AF65-F5344CB8AC3E}">
        <p14:creationId xmlns:p14="http://schemas.microsoft.com/office/powerpoint/2010/main" val="401145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0A9330AE-10B8-4958-A836-FE7851B26CF0}" type="slidenum">
              <a:rPr lang="it-IT" altLang="it-IT"/>
              <a:pPr>
                <a:defRPr/>
              </a:pPr>
              <a:t>‹N›</a:t>
            </a:fld>
            <a:endParaRPr lang="it-IT" altLang="it-IT"/>
          </a:p>
        </p:txBody>
      </p:sp>
    </p:spTree>
    <p:extLst>
      <p:ext uri="{BB962C8B-B14F-4D97-AF65-F5344CB8AC3E}">
        <p14:creationId xmlns:p14="http://schemas.microsoft.com/office/powerpoint/2010/main" val="206732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442F0527-093A-4172-85C4-EDED8BF7B70F}" type="slidenum">
              <a:rPr lang="it-IT" altLang="it-IT"/>
              <a:pPr>
                <a:defRPr/>
              </a:pPr>
              <a:t>‹N›</a:t>
            </a:fld>
            <a:endParaRPr lang="it-IT" altLang="it-IT"/>
          </a:p>
        </p:txBody>
      </p:sp>
    </p:spTree>
    <p:extLst>
      <p:ext uri="{BB962C8B-B14F-4D97-AF65-F5344CB8AC3E}">
        <p14:creationId xmlns:p14="http://schemas.microsoft.com/office/powerpoint/2010/main" val="411694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737D3376-AA6C-4898-9DBC-2B6FE8F29CFC}" type="slidenum">
              <a:rPr lang="it-IT" altLang="it-IT"/>
              <a:pPr>
                <a:defRPr/>
              </a:pPr>
              <a:t>‹N›</a:t>
            </a:fld>
            <a:endParaRPr lang="it-IT" altLang="it-IT"/>
          </a:p>
        </p:txBody>
      </p:sp>
    </p:spTree>
    <p:extLst>
      <p:ext uri="{BB962C8B-B14F-4D97-AF65-F5344CB8AC3E}">
        <p14:creationId xmlns:p14="http://schemas.microsoft.com/office/powerpoint/2010/main" val="287802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endParaRPr lang="it-IT" altLang="it-IT"/>
          </a:p>
        </p:txBody>
      </p:sp>
      <p:sp>
        <p:nvSpPr>
          <p:cNvPr id="4" name="Footer Placeholder 4"/>
          <p:cNvSpPr>
            <a:spLocks noGrp="1"/>
          </p:cNvSpPr>
          <p:nvPr>
            <p:ph type="ftr" sz="quarter" idx="11"/>
          </p:nvPr>
        </p:nvSpPr>
        <p:spPr/>
        <p:txBody>
          <a:bodyPr/>
          <a:lstStyle>
            <a:lvl1pPr>
              <a:defRPr/>
            </a:lvl1pPr>
          </a:lstStyle>
          <a:p>
            <a:pPr>
              <a:defRPr/>
            </a:pPr>
            <a:endParaRPr lang="it-IT" altLang="it-IT"/>
          </a:p>
        </p:txBody>
      </p:sp>
      <p:sp>
        <p:nvSpPr>
          <p:cNvPr id="5" name="Slide Number Placeholder 5"/>
          <p:cNvSpPr>
            <a:spLocks noGrp="1"/>
          </p:cNvSpPr>
          <p:nvPr>
            <p:ph type="sldNum" sz="quarter" idx="12"/>
          </p:nvPr>
        </p:nvSpPr>
        <p:spPr/>
        <p:txBody>
          <a:bodyPr/>
          <a:lstStyle>
            <a:lvl1pPr>
              <a:defRPr/>
            </a:lvl1pPr>
          </a:lstStyle>
          <a:p>
            <a:pPr>
              <a:defRPr/>
            </a:pPr>
            <a:fld id="{A121D492-E1F6-4573-9F85-B91857C4C75A}" type="slidenum">
              <a:rPr lang="it-IT" altLang="it-IT"/>
              <a:pPr>
                <a:defRPr/>
              </a:pPr>
              <a:t>‹N›</a:t>
            </a:fld>
            <a:endParaRPr lang="it-IT" altLang="it-IT"/>
          </a:p>
        </p:txBody>
      </p:sp>
    </p:spTree>
    <p:extLst>
      <p:ext uri="{BB962C8B-B14F-4D97-AF65-F5344CB8AC3E}">
        <p14:creationId xmlns:p14="http://schemas.microsoft.com/office/powerpoint/2010/main" val="100048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it-IT" altLang="it-IT"/>
          </a:p>
        </p:txBody>
      </p:sp>
      <p:sp>
        <p:nvSpPr>
          <p:cNvPr id="3" name="Footer Placeholder 4"/>
          <p:cNvSpPr>
            <a:spLocks noGrp="1"/>
          </p:cNvSpPr>
          <p:nvPr>
            <p:ph type="ftr" sz="quarter" idx="11"/>
          </p:nvPr>
        </p:nvSpPr>
        <p:spPr/>
        <p:txBody>
          <a:bodyPr/>
          <a:lstStyle>
            <a:lvl1pPr>
              <a:defRPr/>
            </a:lvl1pPr>
          </a:lstStyle>
          <a:p>
            <a:pPr>
              <a:defRPr/>
            </a:pPr>
            <a:endParaRPr lang="it-IT" altLang="it-IT"/>
          </a:p>
        </p:txBody>
      </p:sp>
      <p:sp>
        <p:nvSpPr>
          <p:cNvPr id="4" name="Slide Number Placeholder 5"/>
          <p:cNvSpPr>
            <a:spLocks noGrp="1"/>
          </p:cNvSpPr>
          <p:nvPr>
            <p:ph type="sldNum" sz="quarter" idx="12"/>
          </p:nvPr>
        </p:nvSpPr>
        <p:spPr/>
        <p:txBody>
          <a:bodyPr/>
          <a:lstStyle>
            <a:lvl1pPr>
              <a:defRPr/>
            </a:lvl1pPr>
          </a:lstStyle>
          <a:p>
            <a:pPr>
              <a:defRPr/>
            </a:pPr>
            <a:fld id="{808D165F-C1E5-4B81-9209-7681219B9EA7}" type="slidenum">
              <a:rPr lang="it-IT" altLang="it-IT"/>
              <a:pPr>
                <a:defRPr/>
              </a:pPr>
              <a:t>‹N›</a:t>
            </a:fld>
            <a:endParaRPr lang="it-IT" altLang="it-IT"/>
          </a:p>
        </p:txBody>
      </p:sp>
    </p:spTree>
    <p:extLst>
      <p:ext uri="{BB962C8B-B14F-4D97-AF65-F5344CB8AC3E}">
        <p14:creationId xmlns:p14="http://schemas.microsoft.com/office/powerpoint/2010/main" val="137826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932AB1F6-2883-4D2A-A5B3-5B1A8785DD2A}" type="slidenum">
              <a:rPr lang="it-IT" altLang="it-IT"/>
              <a:pPr>
                <a:defRPr/>
              </a:pPr>
              <a:t>‹N›</a:t>
            </a:fld>
            <a:endParaRPr lang="it-IT" altLang="it-IT"/>
          </a:p>
        </p:txBody>
      </p:sp>
    </p:spTree>
    <p:extLst>
      <p:ext uri="{BB962C8B-B14F-4D97-AF65-F5344CB8AC3E}">
        <p14:creationId xmlns:p14="http://schemas.microsoft.com/office/powerpoint/2010/main" val="340976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79EA9C5A-ADB4-419E-B18F-C7D67C625708}" type="slidenum">
              <a:rPr lang="it-IT" altLang="it-IT"/>
              <a:pPr>
                <a:defRPr/>
              </a:pPr>
              <a:t>‹N›</a:t>
            </a:fld>
            <a:endParaRPr lang="it-IT" altLang="it-IT"/>
          </a:p>
        </p:txBody>
      </p:sp>
    </p:spTree>
    <p:extLst>
      <p:ext uri="{BB962C8B-B14F-4D97-AF65-F5344CB8AC3E}">
        <p14:creationId xmlns:p14="http://schemas.microsoft.com/office/powerpoint/2010/main" val="121333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endParaRPr lang="en-US" altLang="it-IT"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it-IT" alt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it-IT" alt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hangingPunct="1">
              <a:defRPr sz="1200">
                <a:solidFill>
                  <a:schemeClr val="tx1">
                    <a:tint val="75000"/>
                  </a:schemeClr>
                </a:solidFill>
              </a:defRPr>
            </a:lvl1pPr>
          </a:lstStyle>
          <a:p>
            <a:pPr>
              <a:defRPr/>
            </a:pPr>
            <a:fld id="{8144B926-38DF-443D-A45E-E9BDE0010275}"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youtube.com/watch?v=G0KngpbYowk"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4.gif"/><Relationship Id="rId5" Type="http://schemas.openxmlformats.org/officeDocument/2006/relationships/image" Target="../media/image103.gif"/><Relationship Id="rId4" Type="http://schemas.openxmlformats.org/officeDocument/2006/relationships/image" Target="../media/image102.jpe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jpeg"/></Relationships>
</file>

<file path=ppt/slides/_rels/slide21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2747963" y="680753"/>
            <a:ext cx="6696075" cy="719137"/>
          </a:xfrm>
          <a:solidFill>
            <a:srgbClr val="EBF2AC"/>
          </a:solidFill>
          <a:ln>
            <a:solidFill>
              <a:srgbClr val="FF0000"/>
            </a:solidFill>
            <a:miter lim="800000"/>
            <a:headEnd/>
            <a:tailEnd/>
          </a:ln>
        </p:spPr>
        <p:txBody>
          <a:bodyPr/>
          <a:lstStyle/>
          <a:p>
            <a:pPr algn="ctr" eaLnBrk="1" hangingPunct="1"/>
            <a:r>
              <a:rPr lang="it-IT" altLang="it-IT" b="1" dirty="0" smtClean="0">
                <a:latin typeface="Arial" panose="020B0604020202020204" pitchFamily="34" charset="0"/>
                <a:cs typeface="Arial" panose="020B0604020202020204" pitchFamily="34" charset="0"/>
              </a:rPr>
              <a:t>P. Tullio </a:t>
            </a:r>
            <a:r>
              <a:rPr lang="it-IT" altLang="it-IT" b="1" dirty="0" err="1" smtClean="0">
                <a:latin typeface="Arial" panose="020B0604020202020204" pitchFamily="34" charset="0"/>
                <a:cs typeface="Arial" panose="020B0604020202020204" pitchFamily="34" charset="0"/>
              </a:rPr>
              <a:t>Favali</a:t>
            </a:r>
            <a:endParaRPr lang="it-IT" altLang="it-IT" b="1" dirty="0" smtClean="0">
              <a:latin typeface="Arial" panose="020B0604020202020204" pitchFamily="34" charset="0"/>
              <a:cs typeface="Arial" panose="020B0604020202020204" pitchFamily="34" charset="0"/>
            </a:endParaRPr>
          </a:p>
        </p:txBody>
      </p:sp>
      <p:pic>
        <p:nvPicPr>
          <p:cNvPr id="3076" name="Picture 4" descr="- App0001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082" y="1844675"/>
            <a:ext cx="3271837" cy="324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2381672" y="5301208"/>
            <a:ext cx="7428656" cy="1154162"/>
          </a:xfrm>
          <a:prstGeom prst="rect">
            <a:avLst/>
          </a:prstGeom>
          <a:solidFill>
            <a:schemeClr val="bg1"/>
          </a:solidFill>
        </p:spPr>
        <p:txBody>
          <a:bodyPr wrap="square">
            <a:spAutoFit/>
          </a:bodyPr>
          <a:lstStyle/>
          <a:p>
            <a:pPr algn="ctr" eaLnBrk="1" hangingPunct="1">
              <a:lnSpc>
                <a:spcPct val="150000"/>
              </a:lnSpc>
            </a:pPr>
            <a:r>
              <a:rPr lang="it-IT" altLang="it-IT" sz="2400" b="1" dirty="0"/>
              <a:t>Per vedere la video presentazione su </a:t>
            </a:r>
            <a:r>
              <a:rPr lang="it-IT" altLang="it-IT" sz="2400" b="1" dirty="0" err="1"/>
              <a:t>youtube</a:t>
            </a:r>
            <a:endParaRPr lang="it-IT" altLang="it-IT" sz="2400" b="1" dirty="0"/>
          </a:p>
          <a:p>
            <a:pPr algn="ctr" eaLnBrk="1" hangingPunct="1">
              <a:lnSpc>
                <a:spcPct val="150000"/>
              </a:lnSpc>
            </a:pPr>
            <a:r>
              <a:rPr lang="it-IT" altLang="it-IT" dirty="0"/>
              <a:t>Il link è </a:t>
            </a:r>
            <a:r>
              <a:rPr lang="it-IT" altLang="it-IT" dirty="0">
                <a:hlinkClick r:id="rId4"/>
              </a:rPr>
              <a:t>https://</a:t>
            </a:r>
            <a:r>
              <a:rPr lang="it-IT" altLang="it-IT" dirty="0" smtClean="0">
                <a:hlinkClick r:id="rId4"/>
              </a:rPr>
              <a:t>www.youtube.com/watch?v=G0KngpbYowk</a:t>
            </a:r>
            <a:r>
              <a:rPr lang="it-IT" altLang="it-IT" dirty="0" smtClean="0"/>
              <a:t> </a:t>
            </a:r>
          </a:p>
          <a:p>
            <a:pPr eaLnBrk="1" hangingPunct="1">
              <a:lnSpc>
                <a:spcPct val="150000"/>
              </a:lnSpc>
            </a:pPr>
            <a:endParaRPr lang="it-IT" altLang="it-IT" sz="4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2000" fill="hold"/>
                                        <p:tgtEl>
                                          <p:spTgt spid="3076"/>
                                        </p:tgtEl>
                                        <p:attrNameLst>
                                          <p:attrName>ppt_w</p:attrName>
                                        </p:attrNameLst>
                                      </p:cBhvr>
                                      <p:tavLst>
                                        <p:tav tm="0">
                                          <p:val>
                                            <p:fltVal val="0"/>
                                          </p:val>
                                        </p:tav>
                                        <p:tav tm="100000">
                                          <p:val>
                                            <p:strVal val="#ppt_w"/>
                                          </p:val>
                                        </p:tav>
                                      </p:tavLst>
                                    </p:anim>
                                    <p:anim calcmode="lin" valueType="num">
                                      <p:cBhvr>
                                        <p:cTn id="8" dur="2000" fill="hold"/>
                                        <p:tgtEl>
                                          <p:spTgt spid="3076"/>
                                        </p:tgtEl>
                                        <p:attrNameLst>
                                          <p:attrName>ppt_h</p:attrName>
                                        </p:attrNameLst>
                                      </p:cBhvr>
                                      <p:tavLst>
                                        <p:tav tm="0">
                                          <p:val>
                                            <p:fltVal val="0"/>
                                          </p:val>
                                        </p:tav>
                                        <p:tav tm="100000">
                                          <p:val>
                                            <p:strVal val="#ppt_h"/>
                                          </p:val>
                                        </p:tav>
                                      </p:tavLst>
                                    </p:anim>
                                    <p:animEffect transition="in" filter="fade">
                                      <p:cBhvr>
                                        <p:cTn id="9" dur="2000"/>
                                        <p:tgtEl>
                                          <p:spTgt spid="3076"/>
                                        </p:tgtEl>
                                      </p:cBhvr>
                                    </p:animEffect>
                                  </p:childTnLst>
                                </p:cTn>
                              </p:par>
                            </p:childTnLst>
                          </p:cTn>
                        </p:par>
                        <p:par>
                          <p:cTn id="10" fill="hold">
                            <p:stCondLst>
                              <p:cond delay="2000"/>
                            </p:stCondLst>
                            <p:childTnLst>
                              <p:par>
                                <p:cTn id="11" presetID="22" presetClass="entr" presetSubtype="8" fill="hold" grpId="0" nodeType="afterEffect">
                                  <p:stCondLst>
                                    <p:cond delay="250"/>
                                  </p:stCondLst>
                                  <p:childTnLst>
                                    <p:set>
                                      <p:cBhvr>
                                        <p:cTn id="12" dur="1" fill="hold">
                                          <p:stCondLst>
                                            <p:cond delay="0"/>
                                          </p:stCondLst>
                                        </p:cTn>
                                        <p:tgtEl>
                                          <p:spTgt spid="3074"/>
                                        </p:tgtEl>
                                        <p:attrNameLst>
                                          <p:attrName>style.visibility</p:attrName>
                                        </p:attrNameLst>
                                      </p:cBhvr>
                                      <p:to>
                                        <p:strVal val="visible"/>
                                      </p:to>
                                    </p:set>
                                    <p:animEffect transition="in" filter="wipe(left)">
                                      <p:cBhvr>
                                        <p:cTn id="13" dur="2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3314" name="Picture 3" descr="- tullio sec 020"/>
          <p:cNvPicPr>
            <a:picLocks noChangeAspect="1" noChangeArrowheads="1"/>
          </p:cNvPicPr>
          <p:nvPr/>
        </p:nvPicPr>
        <p:blipFill rotWithShape="1">
          <a:blip r:embed="rId2">
            <a:extLst>
              <a:ext uri="{28A0092B-C50C-407E-A947-70E740481C1C}">
                <a14:useLocalDpi xmlns:a14="http://schemas.microsoft.com/office/drawing/2010/main" val="0"/>
              </a:ext>
            </a:extLst>
          </a:blip>
          <a:srcRect t="1495" r="860"/>
          <a:stretch/>
        </p:blipFill>
        <p:spPr bwMode="auto">
          <a:xfrm>
            <a:off x="2171564" y="1077863"/>
            <a:ext cx="7848872" cy="47022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3315" name="Rectangle 4"/>
          <p:cNvSpPr>
            <a:spLocks noChangeArrowheads="1"/>
          </p:cNvSpPr>
          <p:nvPr/>
        </p:nvSpPr>
        <p:spPr bwMode="auto">
          <a:xfrm>
            <a:off x="3502181" y="231775"/>
            <a:ext cx="5187639" cy="523220"/>
          </a:xfrm>
          <a:prstGeom prst="rect">
            <a:avLst/>
          </a:prstGeom>
          <a:noFill/>
          <a:ln>
            <a:noFill/>
          </a:ln>
          <a:effectLs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dirty="0">
                <a:latin typeface="Arial" panose="020B0604020202020204" pitchFamily="34" charset="0"/>
              </a:rPr>
              <a:t>Il giorno della prima comunione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26978" name="Picture 3" descr="- tullio sec 022"/>
          <p:cNvPicPr>
            <a:picLocks noChangeAspect="1" noChangeArrowheads="1"/>
          </p:cNvPicPr>
          <p:nvPr/>
        </p:nvPicPr>
        <p:blipFill rotWithShape="1">
          <a:blip r:embed="rId3">
            <a:extLst>
              <a:ext uri="{28A0092B-C50C-407E-A947-70E740481C1C}">
                <a14:useLocalDpi xmlns:a14="http://schemas.microsoft.com/office/drawing/2010/main" val="0"/>
              </a:ext>
            </a:extLst>
          </a:blip>
          <a:srcRect t="16667"/>
          <a:stretch/>
        </p:blipFill>
        <p:spPr bwMode="auto">
          <a:xfrm>
            <a:off x="1569218" y="819000"/>
            <a:ext cx="9053565" cy="52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4"/>
          <p:cNvSpPr>
            <a:spLocks noChangeArrowheads="1"/>
          </p:cNvSpPr>
          <p:nvPr/>
        </p:nvSpPr>
        <p:spPr bwMode="auto">
          <a:xfrm>
            <a:off x="2847975" y="188640"/>
            <a:ext cx="649605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2400">
                <a:solidFill>
                  <a:schemeClr val="bg1"/>
                </a:solidFill>
                <a:latin typeface="Arial" panose="020B0604020202020204" pitchFamily="34" charset="0"/>
              </a:rPr>
              <a:t>Le manifestazioni avvennero anche nei villaggi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61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29026" name="Picture 3" descr="tullio sec 018"/>
          <p:cNvPicPr>
            <a:picLocks noChangeAspect="1" noChangeArrowheads="1"/>
          </p:cNvPicPr>
          <p:nvPr/>
        </p:nvPicPr>
        <p:blipFill rotWithShape="1">
          <a:blip r:embed="rId2">
            <a:extLst>
              <a:ext uri="{28A0092B-C50C-407E-A947-70E740481C1C}">
                <a14:useLocalDpi xmlns:a14="http://schemas.microsoft.com/office/drawing/2010/main" val="0"/>
              </a:ext>
            </a:extLst>
          </a:blip>
          <a:srcRect l="8747" t="14422"/>
          <a:stretch/>
        </p:blipFill>
        <p:spPr bwMode="auto">
          <a:xfrm>
            <a:off x="2154994" y="864059"/>
            <a:ext cx="7882012" cy="512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61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body" idx="4294967295"/>
          </p:nvPr>
        </p:nvSpPr>
        <p:spPr>
          <a:xfrm>
            <a:off x="1718928" y="1115796"/>
            <a:ext cx="8754144" cy="4626408"/>
          </a:xfrm>
          <a:solidFill>
            <a:srgbClr val="F0F5C1"/>
          </a:solidFill>
          <a:ln>
            <a:solidFill>
              <a:schemeClr val="tx1"/>
            </a:solidFill>
            <a:miter lim="800000"/>
            <a:headEnd/>
            <a:tailEnd/>
          </a:ln>
        </p:spPr>
        <p:txBody>
          <a:bodyPr/>
          <a:lstStyle/>
          <a:p>
            <a:pPr eaLnBrk="1" hangingPunct="1">
              <a:lnSpc>
                <a:spcPct val="150000"/>
              </a:lnSpc>
            </a:pPr>
            <a:r>
              <a:rPr lang="it-IT" altLang="it-IT" dirty="0" smtClean="0"/>
              <a:t>Nel crocicchio “La Esperanza”, luogo dove fu massacrato p. Tullio, c’è una chiesa dedicata alla memoria di p. Tullio. La facciata è azzurra, triangolare, </a:t>
            </a:r>
          </a:p>
          <a:p>
            <a:pPr marL="0" indent="0" algn="ctr" eaLnBrk="1" hangingPunct="1">
              <a:lnSpc>
                <a:spcPct val="150000"/>
              </a:lnSpc>
              <a:buNone/>
            </a:pPr>
            <a:r>
              <a:rPr lang="it-IT" altLang="it-IT" dirty="0" smtClean="0"/>
              <a:t>con una grande </a:t>
            </a:r>
            <a:r>
              <a:rPr lang="it-IT" altLang="it-IT" b="1" dirty="0" smtClean="0"/>
              <a:t>T</a:t>
            </a:r>
            <a:r>
              <a:rPr lang="it-IT" altLang="it-IT" dirty="0" smtClean="0"/>
              <a:t>, </a:t>
            </a:r>
          </a:p>
          <a:p>
            <a:pPr marL="0" indent="0" algn="ctr" eaLnBrk="1" hangingPunct="1">
              <a:lnSpc>
                <a:spcPct val="150000"/>
              </a:lnSpc>
              <a:buNone/>
            </a:pPr>
            <a:r>
              <a:rPr lang="it-IT" altLang="it-IT" dirty="0" smtClean="0"/>
              <a:t>che vuole rappresentare la croce </a:t>
            </a:r>
          </a:p>
          <a:p>
            <a:pPr marL="0" indent="0" algn="ctr" eaLnBrk="1" hangingPunct="1">
              <a:lnSpc>
                <a:spcPct val="150000"/>
              </a:lnSpc>
              <a:buNone/>
            </a:pPr>
            <a:r>
              <a:rPr lang="it-IT" altLang="it-IT" dirty="0" smtClean="0"/>
              <a:t>e la </a:t>
            </a:r>
            <a:r>
              <a:rPr lang="it-IT" altLang="it-IT" b="1" dirty="0" smtClean="0"/>
              <a:t>T</a:t>
            </a:r>
            <a:r>
              <a:rPr lang="it-IT" altLang="it-IT" dirty="0" smtClean="0"/>
              <a:t> iniziale di Tullio.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31075" name="Picture 3" descr="WFOTOD~6"/>
          <p:cNvPicPr>
            <a:picLocks noChangeAspect="1" noChangeArrowheads="1"/>
          </p:cNvPicPr>
          <p:nvPr/>
        </p:nvPicPr>
        <p:blipFill rotWithShape="1">
          <a:blip r:embed="rId3">
            <a:extLst>
              <a:ext uri="{28A0092B-C50C-407E-A947-70E740481C1C}">
                <a14:useLocalDpi xmlns:a14="http://schemas.microsoft.com/office/drawing/2010/main" val="0"/>
              </a:ext>
            </a:extLst>
          </a:blip>
          <a:srcRect l="216" t="8" r="-216" b="18727"/>
          <a:stretch/>
        </p:blipFill>
        <p:spPr bwMode="auto">
          <a:xfrm>
            <a:off x="1722438" y="1089435"/>
            <a:ext cx="8747125" cy="46791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1991544" y="404664"/>
            <a:ext cx="8208912" cy="369332"/>
          </a:xfrm>
          <a:prstGeom prst="rect">
            <a:avLst/>
          </a:prstGeom>
          <a:solidFill>
            <a:schemeClr val="tx1"/>
          </a:solidFill>
        </p:spPr>
        <p:txBody>
          <a:bodyPr wrap="square">
            <a:spAutoFit/>
          </a:bodyPr>
          <a:lstStyle/>
          <a:p>
            <a:pPr marL="0" indent="0" algn="ctr" eaLnBrk="1" fontAlgn="auto" hangingPunct="1">
              <a:spcAft>
                <a:spcPts val="0"/>
              </a:spcAft>
              <a:buFont typeface="Arial" panose="020B0604020202020204" pitchFamily="34" charset="0"/>
              <a:buNone/>
              <a:defRPr/>
            </a:pPr>
            <a:r>
              <a:rPr lang="it-IT" altLang="it-IT" dirty="0">
                <a:solidFill>
                  <a:schemeClr val="bg1"/>
                </a:solidFill>
              </a:rPr>
              <a:t>Nel crocicchio del martirio è stata costruita una chiesa in memoria di P. </a:t>
            </a:r>
            <a:r>
              <a:rPr lang="it-IT" altLang="it-IT" dirty="0" smtClean="0">
                <a:solidFill>
                  <a:schemeClr val="bg1"/>
                </a:solidFill>
              </a:rPr>
              <a:t>Tullio</a:t>
            </a:r>
            <a:endParaRPr lang="it-IT" altLang="it-IT"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33122" name="Picture 3" descr="10PTUL~1"/>
          <p:cNvPicPr>
            <a:picLocks noChangeAspect="1" noChangeArrowheads="1"/>
          </p:cNvPicPr>
          <p:nvPr/>
        </p:nvPicPr>
        <p:blipFill rotWithShape="1">
          <a:blip r:embed="rId3">
            <a:extLst>
              <a:ext uri="{28A0092B-C50C-407E-A947-70E740481C1C}">
                <a14:useLocalDpi xmlns:a14="http://schemas.microsoft.com/office/drawing/2010/main" val="0"/>
              </a:ext>
            </a:extLst>
          </a:blip>
          <a:srcRect b="9972"/>
          <a:stretch/>
        </p:blipFill>
        <p:spPr bwMode="auto">
          <a:xfrm>
            <a:off x="1642269" y="836439"/>
            <a:ext cx="8907462" cy="518512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35170" name="Picture 3" descr="Filippine 02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215900"/>
            <a:ext cx="412750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descr="Filippine 0212"/>
          <p:cNvPicPr>
            <a:picLocks noChangeAspect="1" noChangeArrowheads="1"/>
          </p:cNvPicPr>
          <p:nvPr/>
        </p:nvPicPr>
        <p:blipFill rotWithShape="1">
          <a:blip r:embed="rId3">
            <a:extLst>
              <a:ext uri="{28A0092B-C50C-407E-A947-70E740481C1C}">
                <a14:useLocalDpi xmlns:a14="http://schemas.microsoft.com/office/drawing/2010/main" val="0"/>
              </a:ext>
            </a:extLst>
          </a:blip>
          <a:srcRect l="15374"/>
          <a:stretch/>
        </p:blipFill>
        <p:spPr bwMode="auto">
          <a:xfrm>
            <a:off x="7032103" y="3338513"/>
            <a:ext cx="3169171"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Rectangle 5"/>
          <p:cNvSpPr>
            <a:spLocks noChangeArrowheads="1"/>
          </p:cNvSpPr>
          <p:nvPr/>
        </p:nvSpPr>
        <p:spPr bwMode="auto">
          <a:xfrm>
            <a:off x="5951538" y="765175"/>
            <a:ext cx="46704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2400">
                <a:solidFill>
                  <a:schemeClr val="bg1"/>
                </a:solidFill>
                <a:latin typeface="Arial" panose="020B0604020202020204" pitchFamily="34" charset="0"/>
              </a:rPr>
              <a:t>Interno della chiesa </a:t>
            </a:r>
          </a:p>
          <a:p>
            <a:pPr eaLnBrk="1" hangingPunct="1">
              <a:lnSpc>
                <a:spcPct val="100000"/>
              </a:lnSpc>
              <a:spcBef>
                <a:spcPct val="0"/>
              </a:spcBef>
              <a:buFontTx/>
              <a:buNone/>
            </a:pPr>
            <a:r>
              <a:rPr lang="it-IT" altLang="it-IT" sz="2400">
                <a:solidFill>
                  <a:schemeClr val="bg1"/>
                </a:solidFill>
                <a:latin typeface="Arial" panose="020B0604020202020204" pitchFamily="34" charset="0"/>
              </a:rPr>
              <a:t>costruita alla memoria di p. Tullio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500"/>
                                  </p:stCondLst>
                                  <p:childTnLst>
                                    <p:set>
                                      <p:cBhvr>
                                        <p:cTn id="6" dur="1" fill="hold">
                                          <p:stCondLst>
                                            <p:cond delay="0"/>
                                          </p:stCondLst>
                                        </p:cTn>
                                        <p:tgtEl>
                                          <p:spTgt spid="133124"/>
                                        </p:tgtEl>
                                        <p:attrNameLst>
                                          <p:attrName>style.visibility</p:attrName>
                                        </p:attrNameLst>
                                      </p:cBhvr>
                                      <p:to>
                                        <p:strVal val="visible"/>
                                      </p:to>
                                    </p:set>
                                    <p:animEffect transition="in" filter="wedge">
                                      <p:cBhvr>
                                        <p:cTn id="7" dur="2250"/>
                                        <p:tgtEl>
                                          <p:spTgt spid="1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 name="Rettangolo 1"/>
          <p:cNvSpPr/>
          <p:nvPr/>
        </p:nvSpPr>
        <p:spPr>
          <a:xfrm>
            <a:off x="1091444" y="332656"/>
            <a:ext cx="10009112" cy="1938992"/>
          </a:xfrm>
          <a:prstGeom prst="rect">
            <a:avLst/>
          </a:prstGeom>
          <a:solidFill>
            <a:srgbClr val="FFFFCC"/>
          </a:solidFill>
        </p:spPr>
        <p:txBody>
          <a:bodyPr wrap="square">
            <a:spAutoFit/>
          </a:bodyPr>
          <a:lstStyle/>
          <a:p>
            <a:pPr eaLnBrk="1" hangingPunct="1">
              <a:lnSpc>
                <a:spcPct val="150000"/>
              </a:lnSpc>
            </a:pPr>
            <a:r>
              <a:rPr lang="it-IT" altLang="it-IT" sz="2000" dirty="0"/>
              <a:t>Il sig. </a:t>
            </a:r>
            <a:r>
              <a:rPr lang="it-IT" altLang="it-IT" sz="2000" dirty="0" err="1"/>
              <a:t>Gomes</a:t>
            </a:r>
            <a:r>
              <a:rPr lang="it-IT" altLang="it-IT" sz="2000" dirty="0"/>
              <a:t>, testimone </a:t>
            </a:r>
            <a:r>
              <a:rPr lang="it-IT" altLang="it-IT" sz="2000" dirty="0" smtClean="0"/>
              <a:t>del </a:t>
            </a:r>
            <a:r>
              <a:rPr lang="it-IT" altLang="it-IT" sz="2000" dirty="0"/>
              <a:t>delitto, indica una pietra lasciata per terra sul crocicchio della strada, vicino alla </a:t>
            </a:r>
            <a:r>
              <a:rPr lang="it-IT" altLang="it-IT" sz="2000" dirty="0" smtClean="0"/>
              <a:t>locanda. </a:t>
            </a:r>
            <a:r>
              <a:rPr lang="it-IT" altLang="it-IT" sz="2000" dirty="0"/>
              <a:t>La stessa dove i </a:t>
            </a:r>
            <a:r>
              <a:rPr lang="it-IT" altLang="it-IT" sz="2000" dirty="0" err="1"/>
              <a:t>Manero</a:t>
            </a:r>
            <a:r>
              <a:rPr lang="it-IT" altLang="it-IT" sz="2000" dirty="0"/>
              <a:t> stavano aspettando il ritorno di p. Geremia, con l’intenzione di torturarlo e di ucciderlo. </a:t>
            </a:r>
          </a:p>
          <a:p>
            <a:pPr eaLnBrk="1" hangingPunct="1">
              <a:lnSpc>
                <a:spcPct val="150000"/>
              </a:lnSpc>
            </a:pPr>
            <a:r>
              <a:rPr lang="it-IT" altLang="it-IT" sz="2000" dirty="0"/>
              <a:t>La pietra ricorda che in quel luogo cadde a terra p. Tullio. </a:t>
            </a:r>
            <a:endParaRPr lang="it-IT" sz="2000" dirty="0"/>
          </a:p>
        </p:txBody>
      </p:sp>
      <p:pic>
        <p:nvPicPr>
          <p:cNvPr id="5" name="Picture 3" descr="w Filippine 02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4657" y="2492896"/>
            <a:ext cx="6262687" cy="4000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42"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0"/>
                                        <p:tgtEl>
                                          <p:spTgt spid="2"/>
                                        </p:tgtEl>
                                      </p:cBhvr>
                                    </p:animEffect>
                                    <p:anim calcmode="lin" valueType="num">
                                      <p:cBhvr>
                                        <p:cTn id="12" dur="2500" fill="hold"/>
                                        <p:tgtEl>
                                          <p:spTgt spid="2"/>
                                        </p:tgtEl>
                                        <p:attrNameLst>
                                          <p:attrName>ppt_x</p:attrName>
                                        </p:attrNameLst>
                                      </p:cBhvr>
                                      <p:tavLst>
                                        <p:tav tm="0">
                                          <p:val>
                                            <p:strVal val="#ppt_x"/>
                                          </p:val>
                                        </p:tav>
                                        <p:tav tm="100000">
                                          <p:val>
                                            <p:strVal val="#ppt_x"/>
                                          </p:val>
                                        </p:tav>
                                      </p:tavLst>
                                    </p:anim>
                                    <p:anim calcmode="lin" valueType="num">
                                      <p:cBhvr>
                                        <p:cTn id="13" dur="2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5500"/>
                            </p:stCondLst>
                            <p:childTnLst>
                              <p:par>
                                <p:cTn id="15" presetID="6" presetClass="emph" presetSubtype="0" fill="hold" nodeType="afterEffect">
                                  <p:stCondLst>
                                    <p:cond delay="12000"/>
                                  </p:stCondLst>
                                  <p:childTnLst>
                                    <p:animScale>
                                      <p:cBhvr>
                                        <p:cTn id="1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37218" name="Picture 3" descr="w Filippine 0204"/>
          <p:cNvPicPr>
            <a:picLocks noChangeAspect="1" noChangeArrowheads="1"/>
          </p:cNvPicPr>
          <p:nvPr/>
        </p:nvPicPr>
        <p:blipFill rotWithShape="1">
          <a:blip r:embed="rId2">
            <a:extLst>
              <a:ext uri="{28A0092B-C50C-407E-A947-70E740481C1C}">
                <a14:useLocalDpi xmlns:a14="http://schemas.microsoft.com/office/drawing/2010/main" val="0"/>
              </a:ext>
            </a:extLst>
          </a:blip>
          <a:srcRect l="273" t="4448" r="-273" b="6813"/>
          <a:stretch/>
        </p:blipFill>
        <p:spPr bwMode="auto">
          <a:xfrm>
            <a:off x="1626502" y="891000"/>
            <a:ext cx="8938997" cy="50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38242" name="Picture 3" descr="w Filippine 0205"/>
          <p:cNvPicPr>
            <a:picLocks noChangeAspect="1" noChangeArrowheads="1"/>
          </p:cNvPicPr>
          <p:nvPr/>
        </p:nvPicPr>
        <p:blipFill rotWithShape="1">
          <a:blip r:embed="rId2">
            <a:extLst>
              <a:ext uri="{28A0092B-C50C-407E-A947-70E740481C1C}">
                <a14:useLocalDpi xmlns:a14="http://schemas.microsoft.com/office/drawing/2010/main" val="0"/>
              </a:ext>
            </a:extLst>
          </a:blip>
          <a:srcRect t="7013" b="4048"/>
          <a:stretch/>
        </p:blipFill>
        <p:spPr bwMode="auto">
          <a:xfrm>
            <a:off x="1415140" y="765000"/>
            <a:ext cx="936172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body" idx="4294967295"/>
          </p:nvPr>
        </p:nvSpPr>
        <p:spPr>
          <a:xfrm>
            <a:off x="1558925" y="908050"/>
            <a:ext cx="9145588" cy="4968875"/>
          </a:xfrm>
          <a:solidFill>
            <a:srgbClr val="F0F5C1"/>
          </a:solidFill>
          <a:ln>
            <a:solidFill>
              <a:schemeClr val="tx1"/>
            </a:solidFill>
            <a:miter lim="800000"/>
            <a:headEnd/>
            <a:tailEnd/>
          </a:ln>
        </p:spPr>
        <p:txBody>
          <a:bodyPr/>
          <a:lstStyle/>
          <a:p>
            <a:pPr eaLnBrk="1" hangingPunct="1"/>
            <a:endParaRPr lang="it-IT" altLang="it-IT" dirty="0" smtClean="0"/>
          </a:p>
          <a:p>
            <a:pPr eaLnBrk="1" hangingPunct="1">
              <a:lnSpc>
                <a:spcPct val="150000"/>
              </a:lnSpc>
            </a:pPr>
            <a:r>
              <a:rPr lang="it-IT" altLang="it-IT" dirty="0" smtClean="0">
                <a:latin typeface="Arial" panose="020B0604020202020204" pitchFamily="34" charset="0"/>
                <a:cs typeface="Arial" panose="020B0604020202020204" pitchFamily="34" charset="0"/>
              </a:rPr>
              <a:t>Le testimonianze della gente sulla sua uccisione si arricchiscono di particolari agghiaccianti, tanto da sembrare macabre esagerazioni, quasi impossibili da credere se non esistessero le foto del suo corpo orribilmente massacrato.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body" idx="4294967295"/>
          </p:nvPr>
        </p:nvSpPr>
        <p:spPr>
          <a:xfrm>
            <a:off x="1981200" y="549275"/>
            <a:ext cx="8229600" cy="5505450"/>
          </a:xfrm>
          <a:solidFill>
            <a:srgbClr val="F0F5C1"/>
          </a:solidFill>
          <a:ln>
            <a:solidFill>
              <a:schemeClr val="tx1"/>
            </a:solidFill>
            <a:miter lim="800000"/>
            <a:headEnd/>
            <a:tailEnd/>
          </a:ln>
        </p:spPr>
        <p:txBody>
          <a:bodyPr/>
          <a:lstStyle/>
          <a:p>
            <a:pPr eaLnBrk="1" hangingPunct="1">
              <a:lnSpc>
                <a:spcPct val="150000"/>
              </a:lnSpc>
            </a:pPr>
            <a:r>
              <a:rPr lang="it-IT" altLang="it-IT" smtClean="0"/>
              <a:t>Nel 1958, a soli undici anni, Tullio chiede di entrare nel Seminario vescovile della Diocesi di Mantova. </a:t>
            </a:r>
          </a:p>
        </p:txBody>
      </p:sp>
      <p:pic>
        <p:nvPicPr>
          <p:cNvPr id="14339" name="Picture 3" descr="- App000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05038"/>
            <a:ext cx="5181600" cy="43164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body" idx="4294967295"/>
          </p:nvPr>
        </p:nvSpPr>
        <p:spPr>
          <a:xfrm>
            <a:off x="983432" y="692944"/>
            <a:ext cx="10225136" cy="5472112"/>
          </a:xfrm>
          <a:solidFill>
            <a:srgbClr val="F0F5C1"/>
          </a:solidFill>
          <a:ln>
            <a:solidFill>
              <a:schemeClr val="tx1"/>
            </a:solidFill>
            <a:miter lim="800000"/>
            <a:headEnd/>
            <a:tailEnd/>
          </a:ln>
        </p:spPr>
        <p:txBody>
          <a:bodyPr rtlCol="0">
            <a:normAutofit/>
          </a:bodyPr>
          <a:lstStyle/>
          <a:p>
            <a:pPr eaLnBrk="1" fontAlgn="auto" hangingPunct="1">
              <a:spcAft>
                <a:spcPts val="0"/>
              </a:spcAft>
              <a:defRPr/>
            </a:pPr>
            <a:endParaRPr lang="it-IT" altLang="it-IT" dirty="0"/>
          </a:p>
          <a:p>
            <a:pPr marL="0" indent="0" eaLnBrk="1" fontAlgn="auto" hangingPunct="1">
              <a:lnSpc>
                <a:spcPct val="150000"/>
              </a:lnSpc>
              <a:spcAft>
                <a:spcPts val="0"/>
              </a:spcAft>
              <a:buFont typeface="Arial" panose="020B0604020202020204" pitchFamily="34" charset="0"/>
              <a:buNone/>
              <a:defRPr/>
            </a:pPr>
            <a:r>
              <a:rPr lang="it-IT" altLang="it-IT" dirty="0" smtClean="0">
                <a:latin typeface="Arial" panose="020B0604020202020204" pitchFamily="34" charset="0"/>
                <a:cs typeface="Arial" panose="020B0604020202020204" pitchFamily="34" charset="0"/>
              </a:rPr>
              <a:t>p. Tullio </a:t>
            </a:r>
            <a:r>
              <a:rPr lang="it-IT" altLang="it-IT" dirty="0">
                <a:latin typeface="Arial" panose="020B0604020202020204" pitchFamily="34" charset="0"/>
                <a:cs typeface="Arial" panose="020B0604020202020204" pitchFamily="34" charset="0"/>
              </a:rPr>
              <a:t>ha avuto il coraggio di uscire dalla casa del sig. </a:t>
            </a:r>
            <a:r>
              <a:rPr lang="it-IT" altLang="it-IT" dirty="0" err="1">
                <a:latin typeface="Arial" panose="020B0604020202020204" pitchFamily="34" charset="0"/>
                <a:cs typeface="Arial" panose="020B0604020202020204" pitchFamily="34" charset="0"/>
              </a:rPr>
              <a:t>Gomes</a:t>
            </a:r>
            <a:r>
              <a:rPr lang="it-IT" altLang="it-IT" dirty="0">
                <a:latin typeface="Arial" panose="020B0604020202020204" pitchFamily="34" charset="0"/>
                <a:cs typeface="Arial" panose="020B0604020202020204" pitchFamily="34" charset="0"/>
              </a:rPr>
              <a:t> per salvare la vita a </a:t>
            </a:r>
            <a:r>
              <a:rPr lang="it-IT" altLang="it-IT" dirty="0" err="1">
                <a:latin typeface="Arial" panose="020B0604020202020204" pitchFamily="34" charset="0"/>
                <a:cs typeface="Arial" panose="020B0604020202020204" pitchFamily="34" charset="0"/>
              </a:rPr>
              <a:t>Robles</a:t>
            </a:r>
            <a:r>
              <a:rPr lang="it-IT" altLang="it-IT" dirty="0">
                <a:latin typeface="Arial" panose="020B0604020202020204" pitchFamily="34" charset="0"/>
                <a:cs typeface="Arial" panose="020B0604020202020204" pitchFamily="34" charset="0"/>
              </a:rPr>
              <a:t>. </a:t>
            </a:r>
            <a:endParaRPr lang="it-IT" altLang="it-IT" dirty="0" smtClean="0">
              <a:latin typeface="Arial" panose="020B0604020202020204" pitchFamily="34" charset="0"/>
              <a:cs typeface="Arial" panose="020B0604020202020204" pitchFamily="34" charset="0"/>
            </a:endParaRPr>
          </a:p>
          <a:p>
            <a:pPr marL="0" indent="0" eaLnBrk="1" fontAlgn="auto" hangingPunct="1">
              <a:lnSpc>
                <a:spcPct val="150000"/>
              </a:lnSpc>
              <a:spcAft>
                <a:spcPts val="0"/>
              </a:spcAft>
              <a:buFont typeface="Arial" panose="020B0604020202020204" pitchFamily="34" charset="0"/>
              <a:buNone/>
              <a:defRPr/>
            </a:pPr>
            <a:r>
              <a:rPr lang="it-IT" altLang="it-IT" dirty="0" smtClean="0">
                <a:latin typeface="Arial" panose="020B0604020202020204" pitchFamily="34" charset="0"/>
                <a:cs typeface="Arial" panose="020B0604020202020204" pitchFamily="34" charset="0"/>
              </a:rPr>
              <a:t>Ha </a:t>
            </a:r>
            <a:r>
              <a:rPr lang="it-IT" altLang="it-IT" dirty="0">
                <a:latin typeface="Arial" panose="020B0604020202020204" pitchFamily="34" charset="0"/>
                <a:cs typeface="Arial" panose="020B0604020202020204" pitchFamily="34" charset="0"/>
              </a:rPr>
              <a:t>affrontato eroicamente i </a:t>
            </a:r>
            <a:r>
              <a:rPr lang="it-IT" altLang="it-IT" dirty="0" err="1">
                <a:latin typeface="Arial" panose="020B0604020202020204" pitchFamily="34" charset="0"/>
                <a:cs typeface="Arial" panose="020B0604020202020204" pitchFamily="34" charset="0"/>
              </a:rPr>
              <a:t>Manero</a:t>
            </a:r>
            <a:r>
              <a:rPr lang="it-IT" altLang="it-IT" dirty="0">
                <a:latin typeface="Arial" panose="020B0604020202020204" pitchFamily="34" charset="0"/>
                <a:cs typeface="Arial" panose="020B0604020202020204" pitchFamily="34" charset="0"/>
              </a:rPr>
              <a:t>, cercando di dialogare con loro, alzando le mani come segno di resa, e invece…</a:t>
            </a:r>
          </a:p>
          <a:p>
            <a:pPr marL="0" indent="0" eaLnBrk="1" fontAlgn="auto" hangingPunct="1">
              <a:spcAft>
                <a:spcPts val="0"/>
              </a:spcAft>
              <a:buNone/>
              <a:defRPr/>
            </a:pPr>
            <a:endParaRPr lang="it-IT" altLang="it-IT" dirty="0" smtClean="0">
              <a:latin typeface="Arial" panose="020B0604020202020204" pitchFamily="34" charset="0"/>
              <a:cs typeface="Arial" panose="020B0604020202020204" pitchFamily="34" charset="0"/>
            </a:endParaRPr>
          </a:p>
          <a:p>
            <a:pPr marL="0" indent="0" eaLnBrk="1" fontAlgn="auto" hangingPunct="1">
              <a:spcAft>
                <a:spcPts val="0"/>
              </a:spcAft>
              <a:buNone/>
              <a:defRPr/>
            </a:pPr>
            <a:r>
              <a:rPr lang="it-IT" altLang="it-IT" dirty="0" smtClean="0">
                <a:latin typeface="Arial" panose="020B0604020202020204" pitchFamily="34" charset="0"/>
                <a:cs typeface="Arial" panose="020B0604020202020204" pitchFamily="34" charset="0"/>
              </a:rPr>
              <a:t>Non </a:t>
            </a:r>
            <a:r>
              <a:rPr lang="it-IT" altLang="it-IT" dirty="0">
                <a:latin typeface="Arial" panose="020B0604020202020204" pitchFamily="34" charset="0"/>
                <a:cs typeface="Arial" panose="020B0604020202020204" pitchFamily="34" charset="0"/>
              </a:rPr>
              <a:t>gli hanno semplicemente </a:t>
            </a:r>
            <a:r>
              <a:rPr lang="it-IT" altLang="it-IT" dirty="0" smtClean="0">
                <a:latin typeface="Arial" panose="020B0604020202020204" pitchFamily="34" charset="0"/>
                <a:cs typeface="Arial" panose="020B0604020202020204" pitchFamily="34" charset="0"/>
              </a:rPr>
              <a:t>sparato... </a:t>
            </a:r>
            <a:endParaRPr lang="it-IT" altLang="it-IT"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body" idx="4294967295"/>
          </p:nvPr>
        </p:nvSpPr>
        <p:spPr>
          <a:xfrm>
            <a:off x="1055440" y="638635"/>
            <a:ext cx="10081120" cy="5580731"/>
          </a:xfrm>
          <a:solidFill>
            <a:srgbClr val="F0F5C1"/>
          </a:solidFill>
          <a:ln>
            <a:solidFill>
              <a:schemeClr val="tx1"/>
            </a:solidFill>
            <a:miter lim="800000"/>
            <a:headEnd/>
            <a:tailEnd/>
          </a:ln>
        </p:spPr>
        <p:txBody>
          <a:bodyPr/>
          <a:lstStyle/>
          <a:p>
            <a:pPr marL="0" indent="0" algn="ctr" eaLnBrk="1" hangingPunct="1">
              <a:lnSpc>
                <a:spcPct val="150000"/>
              </a:lnSpc>
              <a:buNone/>
            </a:pPr>
            <a:r>
              <a:rPr lang="it-IT" altLang="it-IT" b="1" dirty="0" smtClean="0"/>
              <a:t>I famigerati </a:t>
            </a:r>
            <a:r>
              <a:rPr lang="it-IT" altLang="it-IT" b="1" i="1" dirty="0" err="1" smtClean="0"/>
              <a:t>Ilagà</a:t>
            </a:r>
            <a:r>
              <a:rPr lang="it-IT" altLang="it-IT" b="1" dirty="0" smtClean="0"/>
              <a:t> e la guerra civile</a:t>
            </a:r>
          </a:p>
          <a:p>
            <a:pPr lvl="1" eaLnBrk="1" hangingPunct="1">
              <a:lnSpc>
                <a:spcPct val="150000"/>
              </a:lnSpc>
              <a:buFontTx/>
              <a:buNone/>
            </a:pPr>
            <a:endParaRPr lang="it-IT" altLang="it-IT" sz="1200" dirty="0" smtClean="0"/>
          </a:p>
          <a:p>
            <a:pPr lvl="1" eaLnBrk="1" hangingPunct="1">
              <a:lnSpc>
                <a:spcPct val="150000"/>
              </a:lnSpc>
              <a:buFontTx/>
              <a:buNone/>
            </a:pPr>
            <a:r>
              <a:rPr lang="it-IT" altLang="it-IT" dirty="0" smtClean="0">
                <a:latin typeface="Arial" panose="020B0604020202020204" pitchFamily="34" charset="0"/>
                <a:cs typeface="Arial" panose="020B0604020202020204" pitchFamily="34" charset="0"/>
              </a:rPr>
              <a:t>Gli </a:t>
            </a:r>
            <a:r>
              <a:rPr lang="it-IT" altLang="it-IT" dirty="0" err="1" smtClean="0">
                <a:latin typeface="Arial" panose="020B0604020202020204" pitchFamily="34" charset="0"/>
                <a:cs typeface="Arial" panose="020B0604020202020204" pitchFamily="34" charset="0"/>
              </a:rPr>
              <a:t>Ilagà</a:t>
            </a:r>
            <a:r>
              <a:rPr lang="it-IT" altLang="it-IT" dirty="0" smtClean="0">
                <a:latin typeface="Arial" panose="020B0604020202020204" pitchFamily="34" charset="0"/>
                <a:cs typeface="Arial" panose="020B0604020202020204" pitchFamily="34" charset="0"/>
              </a:rPr>
              <a:t> sono gruppi di guerriglieri armati spesso conosciuti come “squadroni della morte”. Inizialmente difendevano i villaggi e le terre dei </a:t>
            </a:r>
            <a:r>
              <a:rPr lang="it-IT" altLang="it-IT" b="1" dirty="0" smtClean="0">
                <a:latin typeface="Arial" panose="020B0604020202020204" pitchFamily="34" charset="0"/>
                <a:cs typeface="Arial" panose="020B0604020202020204" pitchFamily="34" charset="0"/>
              </a:rPr>
              <a:t>colonizzatori</a:t>
            </a:r>
            <a:r>
              <a:rPr lang="it-IT" altLang="it-IT" dirty="0" smtClean="0">
                <a:latin typeface="Arial" panose="020B0604020202020204" pitchFamily="34" charset="0"/>
                <a:cs typeface="Arial" panose="020B0604020202020204" pitchFamily="34" charset="0"/>
              </a:rPr>
              <a:t>, appartenenti alle multinazionali straniere protette dal governo del dittatore Marcos. </a:t>
            </a:r>
          </a:p>
          <a:p>
            <a:pPr lvl="1" eaLnBrk="1" hangingPunct="1">
              <a:lnSpc>
                <a:spcPct val="150000"/>
              </a:lnSpc>
              <a:buFontTx/>
              <a:buNone/>
            </a:pPr>
            <a:r>
              <a:rPr lang="it-IT" altLang="it-IT" dirty="0" smtClean="0">
                <a:latin typeface="Arial" panose="020B0604020202020204" pitchFamily="34" charset="0"/>
                <a:cs typeface="Arial" panose="020B0604020202020204" pitchFamily="34" charset="0"/>
              </a:rPr>
              <a:t>Tali gruppi, in un primo tempo si scontrarono solo contro i musulmani e i tribali, ma successivamente si rivolsero contro i missionari della Chiesa cattolica, che difendeva i diritti dei più deboli, compreso quelli dei musulmani.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body" idx="4294967295"/>
          </p:nvPr>
        </p:nvSpPr>
        <p:spPr>
          <a:xfrm>
            <a:off x="1379476" y="980269"/>
            <a:ext cx="9433048" cy="4897462"/>
          </a:xfrm>
          <a:solidFill>
            <a:srgbClr val="F0F5C1"/>
          </a:solidFill>
          <a:ln>
            <a:solidFill>
              <a:schemeClr val="tx1"/>
            </a:solidFill>
            <a:miter lim="800000"/>
            <a:headEnd/>
            <a:tailEnd/>
          </a:ln>
        </p:spPr>
        <p:txBody>
          <a:bodyPr/>
          <a:lstStyle/>
          <a:p>
            <a:pPr eaLnBrk="1" hangingPunct="1"/>
            <a:endParaRPr lang="it-IT" altLang="it-IT" dirty="0" smtClean="0"/>
          </a:p>
          <a:p>
            <a:pPr eaLnBrk="1" hangingPunct="1">
              <a:lnSpc>
                <a:spcPct val="150000"/>
              </a:lnSpc>
            </a:pPr>
            <a:r>
              <a:rPr lang="it-IT" altLang="it-IT" dirty="0" smtClean="0"/>
              <a:t>Di questi guerriglieri </a:t>
            </a:r>
            <a:r>
              <a:rPr lang="it-IT" altLang="it-IT" dirty="0" err="1" smtClean="0"/>
              <a:t>Ilagà</a:t>
            </a:r>
            <a:r>
              <a:rPr lang="it-IT" altLang="it-IT" dirty="0" smtClean="0"/>
              <a:t> si raccontano storie terribili, ma ampiamente documentate e fotografate. </a:t>
            </a:r>
          </a:p>
          <a:p>
            <a:pPr eaLnBrk="1" hangingPunct="1">
              <a:lnSpc>
                <a:spcPct val="150000"/>
              </a:lnSpc>
              <a:buFontTx/>
              <a:buNone/>
            </a:pPr>
            <a:r>
              <a:rPr lang="it-IT" altLang="it-IT" dirty="0" smtClean="0"/>
              <a:t>  Per mostrarsi coraggiosi e invincibili, cominciarono a commettere le atrocità e le torture più barbare. </a:t>
            </a:r>
          </a:p>
          <a:p>
            <a:pPr eaLnBrk="1" hangingPunct="1">
              <a:lnSpc>
                <a:spcPct val="150000"/>
              </a:lnSpc>
              <a:buFontTx/>
              <a:buNone/>
            </a:pPr>
            <a:r>
              <a:rPr lang="it-IT" altLang="it-IT" dirty="0" smtClean="0"/>
              <a:t>  Uccidevano, arrostivano e mangiavano i musulmani credendo che con questi riti antropofagi potessero diventare imbattibili.</a:t>
            </a:r>
          </a:p>
          <a:p>
            <a:pPr eaLnBrk="1" hangingPunct="1"/>
            <a:endParaRPr lang="it-IT" altLang="it-IT"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body" idx="4294967295"/>
          </p:nvPr>
        </p:nvSpPr>
        <p:spPr>
          <a:xfrm>
            <a:off x="929426" y="683853"/>
            <a:ext cx="10333148" cy="5490294"/>
          </a:xfrm>
          <a:solidFill>
            <a:srgbClr val="F0F5C1"/>
          </a:solidFill>
          <a:ln>
            <a:solidFill>
              <a:schemeClr val="tx1"/>
            </a:solidFill>
            <a:miter lim="800000"/>
            <a:headEnd/>
            <a:tailEnd/>
          </a:ln>
        </p:spPr>
        <p:txBody>
          <a:bodyPr/>
          <a:lstStyle/>
          <a:p>
            <a:pPr eaLnBrk="1" hangingPunct="1"/>
            <a:endParaRPr lang="it-IT" altLang="it-IT" sz="2400" dirty="0" smtClean="0"/>
          </a:p>
          <a:p>
            <a:pPr eaLnBrk="1" hangingPunct="1">
              <a:lnSpc>
                <a:spcPct val="150000"/>
              </a:lnSpc>
            </a:pPr>
            <a:r>
              <a:rPr lang="it-IT" altLang="it-IT" dirty="0" smtClean="0"/>
              <a:t>Il sergente </a:t>
            </a:r>
            <a:r>
              <a:rPr lang="it-IT" altLang="it-IT" dirty="0" err="1" smtClean="0"/>
              <a:t>Pepito</a:t>
            </a:r>
            <a:r>
              <a:rPr lang="it-IT" altLang="it-IT" dirty="0" smtClean="0"/>
              <a:t> </a:t>
            </a:r>
            <a:r>
              <a:rPr lang="it-IT" altLang="it-IT" dirty="0" err="1" smtClean="0"/>
              <a:t>Moderacion</a:t>
            </a:r>
            <a:r>
              <a:rPr lang="it-IT" altLang="it-IT" dirty="0" smtClean="0"/>
              <a:t>, testimoniò di essere stato ripetutamente spettatore di come </a:t>
            </a:r>
          </a:p>
          <a:p>
            <a:pPr marL="0" indent="0" eaLnBrk="1" hangingPunct="1">
              <a:lnSpc>
                <a:spcPct val="150000"/>
              </a:lnSpc>
              <a:buNone/>
            </a:pPr>
            <a:r>
              <a:rPr lang="it-IT" altLang="it-IT" dirty="0" smtClean="0"/>
              <a:t>« </a:t>
            </a:r>
            <a:r>
              <a:rPr lang="it-IT" altLang="it-IT" dirty="0" smtClean="0">
                <a:latin typeface="Comic Sans MS" panose="030F0702030302020204" pitchFamily="66" charset="0"/>
              </a:rPr>
              <a:t>le vittime venivano fatte a pezzi, arrostite e poi mangiate</a:t>
            </a:r>
            <a:r>
              <a:rPr lang="it-IT" altLang="it-IT" dirty="0" smtClean="0"/>
              <a:t> ».</a:t>
            </a:r>
          </a:p>
          <a:p>
            <a:pPr eaLnBrk="1" hangingPunct="1">
              <a:lnSpc>
                <a:spcPct val="150000"/>
              </a:lnSpc>
              <a:buFontTx/>
              <a:buNone/>
            </a:pPr>
            <a:r>
              <a:rPr lang="it-IT" altLang="it-IT" dirty="0" smtClean="0"/>
              <a:t> Chi accettava di appartenere agli </a:t>
            </a:r>
            <a:r>
              <a:rPr lang="it-IT" altLang="it-IT" dirty="0" err="1" smtClean="0"/>
              <a:t>Ilagà</a:t>
            </a:r>
            <a:r>
              <a:rPr lang="it-IT" altLang="it-IT" dirty="0" smtClean="0"/>
              <a:t> doveva superare alcune prove considerate di coraggio: uccidere un musulmano e praticare usanze cannibali fra le quali quella di mangiare il cuore, il fegato e le cervella della vittima.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body" idx="4294967295"/>
          </p:nvPr>
        </p:nvSpPr>
        <p:spPr>
          <a:xfrm>
            <a:off x="1595500" y="728700"/>
            <a:ext cx="9181020" cy="5400600"/>
          </a:xfrm>
          <a:solidFill>
            <a:srgbClr val="F0F5C1"/>
          </a:solidFill>
          <a:ln>
            <a:solidFill>
              <a:schemeClr val="tx1"/>
            </a:solidFill>
            <a:miter lim="800000"/>
            <a:headEnd/>
            <a:tailEnd/>
          </a:ln>
        </p:spPr>
        <p:txBody>
          <a:bodyPr/>
          <a:lstStyle/>
          <a:p>
            <a:pPr eaLnBrk="1" hangingPunct="1"/>
            <a:endParaRPr lang="it-IT" altLang="it-IT" dirty="0" smtClean="0"/>
          </a:p>
          <a:p>
            <a:pPr eaLnBrk="1" hangingPunct="1">
              <a:lnSpc>
                <a:spcPct val="150000"/>
              </a:lnSpc>
            </a:pPr>
            <a:r>
              <a:rPr lang="it-IT" altLang="it-IT" dirty="0" smtClean="0">
                <a:latin typeface="Arial" panose="020B0604020202020204" pitchFamily="34" charset="0"/>
                <a:cs typeface="Arial" panose="020B0604020202020204" pitchFamily="34" charset="0"/>
              </a:rPr>
              <a:t>Un’altra usanza era di mettere la testa decapitata dei musulmani sulla cima dei bastoni che indicavano i posti di blocco. </a:t>
            </a:r>
          </a:p>
          <a:p>
            <a:pPr eaLnBrk="1" hangingPunct="1">
              <a:lnSpc>
                <a:spcPct val="150000"/>
              </a:lnSpc>
              <a:buFontTx/>
              <a:buNone/>
            </a:pPr>
            <a:r>
              <a:rPr lang="it-IT" altLang="it-IT" dirty="0" smtClean="0">
                <a:latin typeface="Arial" panose="020B0604020202020204" pitchFamily="34" charset="0"/>
                <a:cs typeface="Arial" panose="020B0604020202020204" pitchFamily="34" charset="0"/>
              </a:rPr>
              <a:t>Si testimonia che abbiano crocifisso una ragazza incinta, le abbiano squartato il ventre e utilizzato il feto per farne amuleti che, secondo loro, li avrebbero resi forti e imprendibili.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body" idx="4294967295"/>
          </p:nvPr>
        </p:nvSpPr>
        <p:spPr>
          <a:xfrm>
            <a:off x="731404" y="333375"/>
            <a:ext cx="10729192" cy="6191250"/>
          </a:xfrm>
          <a:solidFill>
            <a:srgbClr val="F0F5C1"/>
          </a:solidFill>
          <a:ln>
            <a:solidFill>
              <a:schemeClr val="tx1"/>
            </a:solidFill>
            <a:miter lim="800000"/>
            <a:headEnd/>
            <a:tailEnd/>
          </a:ln>
        </p:spPr>
        <p:txBody>
          <a:bodyPr/>
          <a:lstStyle/>
          <a:p>
            <a:pPr eaLnBrk="1" hangingPunct="1">
              <a:lnSpc>
                <a:spcPct val="150000"/>
              </a:lnSpc>
              <a:buFontTx/>
              <a:buNone/>
            </a:pPr>
            <a:r>
              <a:rPr lang="it-IT" altLang="it-IT" sz="2400" dirty="0" smtClean="0">
                <a:latin typeface="Arial" panose="020B0604020202020204" pitchFamily="34" charset="0"/>
                <a:cs typeface="Arial" panose="020B0604020202020204" pitchFamily="34" charset="0"/>
              </a:rPr>
              <a:t>Gli </a:t>
            </a:r>
            <a:r>
              <a:rPr lang="it-IT" altLang="it-IT" sz="2400" dirty="0" err="1" smtClean="0">
                <a:latin typeface="Arial" panose="020B0604020202020204" pitchFamily="34" charset="0"/>
                <a:cs typeface="Arial" panose="020B0604020202020204" pitchFamily="34" charset="0"/>
              </a:rPr>
              <a:t>Ilagà</a:t>
            </a:r>
            <a:r>
              <a:rPr lang="it-IT" altLang="it-IT" sz="2400" dirty="0" smtClean="0">
                <a:latin typeface="Arial" panose="020B0604020202020204" pitchFamily="34" charset="0"/>
                <a:cs typeface="Arial" panose="020B0604020202020204" pitchFamily="34" charset="0"/>
              </a:rPr>
              <a:t> cercavano con qualsiasi mezzo di terrorizzare e di uccidere i musulmani. Chi testimoniava contro di loro, veniva immediatamente ucciso. Si cercava di nascondere all’opinione pubblica occidentale i metodi di conquista territoriale nelle Filippine, si tentava di “imbavagliare” i diritti dei poveri. </a:t>
            </a:r>
          </a:p>
          <a:p>
            <a:pPr eaLnBrk="1" hangingPunct="1">
              <a:lnSpc>
                <a:spcPct val="150000"/>
              </a:lnSpc>
              <a:buFontTx/>
              <a:buNone/>
            </a:pPr>
            <a:r>
              <a:rPr lang="it-IT" altLang="it-IT" sz="2400" dirty="0" smtClean="0">
                <a:latin typeface="Arial" panose="020B0604020202020204" pitchFamily="34" charset="0"/>
                <a:cs typeface="Arial" panose="020B0604020202020204" pitchFamily="34" charset="0"/>
              </a:rPr>
              <a:t>P. Geremia scrisse che vicino alla chiesa di </a:t>
            </a:r>
            <a:r>
              <a:rPr lang="it-IT" altLang="it-IT" sz="2400" dirty="0" err="1" smtClean="0">
                <a:latin typeface="Arial" panose="020B0604020202020204" pitchFamily="34" charset="0"/>
                <a:cs typeface="Arial" panose="020B0604020202020204" pitchFamily="34" charset="0"/>
              </a:rPr>
              <a:t>Tulunan</a:t>
            </a:r>
            <a:r>
              <a:rPr lang="it-IT" altLang="it-IT" sz="2400" dirty="0" smtClean="0">
                <a:latin typeface="Arial" panose="020B0604020202020204" pitchFamily="34" charset="0"/>
                <a:cs typeface="Arial" panose="020B0604020202020204" pitchFamily="34" charset="0"/>
              </a:rPr>
              <a:t> i criminali avevano stabilito il loro centro di tortura e di sterminio. La gente sentiva gridare, sapeva, ma taceva terrorizzata. </a:t>
            </a:r>
          </a:p>
          <a:p>
            <a:pPr algn="ctr" eaLnBrk="1" hangingPunct="1">
              <a:lnSpc>
                <a:spcPct val="150000"/>
              </a:lnSpc>
              <a:buFontTx/>
              <a:buNone/>
            </a:pPr>
            <a:r>
              <a:rPr lang="it-IT" altLang="it-IT" sz="2400" b="1" dirty="0" err="1" smtClean="0">
                <a:latin typeface="Arial" panose="020B0604020202020204" pitchFamily="34" charset="0"/>
                <a:cs typeface="Arial" panose="020B0604020202020204" pitchFamily="34" charset="0"/>
              </a:rPr>
              <a:t>Tulunan</a:t>
            </a:r>
            <a:r>
              <a:rPr lang="it-IT" altLang="it-IT" sz="2400" dirty="0" smtClean="0">
                <a:latin typeface="Arial" panose="020B0604020202020204" pitchFamily="34" charset="0"/>
                <a:cs typeface="Arial" panose="020B0604020202020204" pitchFamily="34" charset="0"/>
              </a:rPr>
              <a:t> fu così definita </a:t>
            </a:r>
          </a:p>
          <a:p>
            <a:pPr algn="ctr" eaLnBrk="1" hangingPunct="1">
              <a:lnSpc>
                <a:spcPct val="150000"/>
              </a:lnSpc>
              <a:buFontTx/>
              <a:buNone/>
            </a:pPr>
            <a:r>
              <a:rPr lang="it-IT" altLang="it-IT" sz="2400" dirty="0" smtClean="0">
                <a:latin typeface="Arial" panose="020B0604020202020204" pitchFamily="34" charset="0"/>
                <a:cs typeface="Arial" panose="020B0604020202020204" pitchFamily="34" charset="0"/>
              </a:rPr>
              <a:t>“la capitale del terrore” e degli “squadroni della morte”.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4" name="Picture 3" descr="App0023 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15888"/>
            <a:ext cx="76581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Rectangle 4"/>
          <p:cNvSpPr>
            <a:spLocks noChangeArrowheads="1"/>
          </p:cNvSpPr>
          <p:nvPr/>
        </p:nvSpPr>
        <p:spPr bwMode="auto">
          <a:xfrm>
            <a:off x="6035485" y="5516562"/>
            <a:ext cx="3960813" cy="13414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146436" name="Rectangle 6"/>
          <p:cNvSpPr>
            <a:spLocks noChangeArrowheads="1"/>
          </p:cNvSpPr>
          <p:nvPr/>
        </p:nvSpPr>
        <p:spPr bwMode="auto">
          <a:xfrm>
            <a:off x="2208213" y="6524625"/>
            <a:ext cx="4176712" cy="3333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2" name="Rettangolo 1"/>
          <p:cNvSpPr/>
          <p:nvPr/>
        </p:nvSpPr>
        <p:spPr>
          <a:xfrm>
            <a:off x="2208213" y="5589240"/>
            <a:ext cx="3829050" cy="10036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4" name="Picture 3" descr="App0023 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15888"/>
            <a:ext cx="76581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Rectangle 4"/>
          <p:cNvSpPr>
            <a:spLocks noChangeArrowheads="1"/>
          </p:cNvSpPr>
          <p:nvPr/>
        </p:nvSpPr>
        <p:spPr bwMode="auto">
          <a:xfrm>
            <a:off x="6035485" y="5516562"/>
            <a:ext cx="3960813" cy="13414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146436" name="Rectangle 6"/>
          <p:cNvSpPr>
            <a:spLocks noChangeArrowheads="1"/>
          </p:cNvSpPr>
          <p:nvPr/>
        </p:nvSpPr>
        <p:spPr bwMode="auto">
          <a:xfrm>
            <a:off x="2208213" y="6524625"/>
            <a:ext cx="4176712" cy="3333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2" name="Rettangolo 1"/>
          <p:cNvSpPr/>
          <p:nvPr/>
        </p:nvSpPr>
        <p:spPr>
          <a:xfrm>
            <a:off x="2208213" y="5589240"/>
            <a:ext cx="3829050" cy="10036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2285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86000">
              <a:schemeClr val="tx1"/>
            </a:gs>
            <a:gs pos="0">
              <a:srgbClr val="44546A"/>
            </a:gs>
            <a:gs pos="0">
              <a:srgbClr val="44546A"/>
            </a:gs>
            <a:gs pos="0">
              <a:srgbClr val="44546A"/>
            </a:gs>
            <a:gs pos="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body" idx="4294967295"/>
          </p:nvPr>
        </p:nvSpPr>
        <p:spPr>
          <a:xfrm>
            <a:off x="587389" y="188913"/>
            <a:ext cx="11017223" cy="6480175"/>
          </a:xfrm>
          <a:solidFill>
            <a:srgbClr val="F0F5C1"/>
          </a:solidFill>
          <a:ln>
            <a:solidFill>
              <a:schemeClr val="tx1"/>
            </a:solidFill>
            <a:miter lim="800000"/>
            <a:headEnd/>
            <a:tailEnd/>
          </a:ln>
        </p:spPr>
        <p:txBody>
          <a:bodyPr rtlCol="0">
            <a:normAutofit fontScale="92500"/>
          </a:bodyPr>
          <a:lstStyle/>
          <a:p>
            <a:pPr eaLnBrk="1" fontAlgn="auto" hangingPunct="1">
              <a:lnSpc>
                <a:spcPct val="160000"/>
              </a:lnSpc>
              <a:spcAft>
                <a:spcPts val="0"/>
              </a:spcAft>
              <a:buFontTx/>
              <a:buNone/>
              <a:defRPr/>
            </a:pPr>
            <a:r>
              <a:rPr lang="en-US" altLang="it-IT" sz="2400" dirty="0" smtClean="0">
                <a:latin typeface="Arial" panose="020B0604020202020204" pitchFamily="34" charset="0"/>
                <a:cs typeface="Arial" panose="020B0604020202020204" pitchFamily="34" charset="0"/>
              </a:rPr>
              <a:t>P. </a:t>
            </a:r>
            <a:r>
              <a:rPr lang="en-US" altLang="it-IT" sz="2400" dirty="0" err="1" smtClean="0">
                <a:latin typeface="Arial" panose="020B0604020202020204" pitchFamily="34" charset="0"/>
                <a:cs typeface="Arial" panose="020B0604020202020204" pitchFamily="34" charset="0"/>
              </a:rPr>
              <a:t>Tullio</a:t>
            </a:r>
            <a:r>
              <a:rPr lang="en-US" altLang="it-IT" sz="2400" dirty="0" smtClean="0">
                <a:latin typeface="Arial" panose="020B0604020202020204" pitchFamily="34" charset="0"/>
                <a:cs typeface="Arial" panose="020B0604020202020204" pitchFamily="34" charset="0"/>
              </a:rPr>
              <a:t> </a:t>
            </a:r>
            <a:r>
              <a:rPr lang="en-US" altLang="it-IT" sz="2400" dirty="0" err="1" smtClean="0">
                <a:latin typeface="Arial" panose="020B0604020202020204" pitchFamily="34" charset="0"/>
                <a:cs typeface="Arial" panose="020B0604020202020204" pitchFamily="34" charset="0"/>
              </a:rPr>
              <a:t>così</a:t>
            </a:r>
            <a:r>
              <a:rPr lang="en-US" altLang="it-IT" sz="2400" dirty="0" smtClean="0">
                <a:latin typeface="Arial" panose="020B0604020202020204" pitchFamily="34" charset="0"/>
                <a:cs typeface="Arial" panose="020B0604020202020204" pitchFamily="34" charset="0"/>
              </a:rPr>
              <a:t> </a:t>
            </a:r>
            <a:r>
              <a:rPr lang="en-US" altLang="it-IT" sz="2400" dirty="0" err="1" smtClean="0">
                <a:latin typeface="Arial" panose="020B0604020202020204" pitchFamily="34" charset="0"/>
                <a:cs typeface="Arial" panose="020B0604020202020204" pitchFamily="34" charset="0"/>
              </a:rPr>
              <a:t>descrive</a:t>
            </a:r>
            <a:r>
              <a:rPr lang="en-US" altLang="it-IT" sz="2400" dirty="0" smtClean="0">
                <a:latin typeface="Arial" panose="020B0604020202020204" pitchFamily="34" charset="0"/>
                <a:cs typeface="Arial" panose="020B0604020202020204" pitchFamily="34" charset="0"/>
              </a:rPr>
              <a:t>, in </a:t>
            </a:r>
            <a:r>
              <a:rPr lang="en-US" altLang="it-IT" sz="2400" dirty="0" err="1" smtClean="0">
                <a:latin typeface="Arial" panose="020B0604020202020204" pitchFamily="34" charset="0"/>
                <a:cs typeface="Arial" panose="020B0604020202020204" pitchFamily="34" charset="0"/>
              </a:rPr>
              <a:t>una</a:t>
            </a:r>
            <a:r>
              <a:rPr lang="en-US" altLang="it-IT" sz="2400" dirty="0" smtClean="0">
                <a:latin typeface="Arial" panose="020B0604020202020204" pitchFamily="34" charset="0"/>
                <a:cs typeface="Arial" panose="020B0604020202020204" pitchFamily="34" charset="0"/>
              </a:rPr>
              <a:t> </a:t>
            </a:r>
            <a:r>
              <a:rPr lang="en-US" altLang="it-IT" sz="2400" dirty="0" err="1" smtClean="0">
                <a:latin typeface="Arial" panose="020B0604020202020204" pitchFamily="34" charset="0"/>
                <a:cs typeface="Arial" panose="020B0604020202020204" pitchFamily="34" charset="0"/>
              </a:rPr>
              <a:t>lettera</a:t>
            </a:r>
            <a:r>
              <a:rPr lang="en-US" altLang="it-IT" sz="2400" dirty="0" smtClean="0">
                <a:latin typeface="Arial" panose="020B0604020202020204" pitchFamily="34" charset="0"/>
                <a:cs typeface="Arial" panose="020B0604020202020204" pitchFamily="34" charset="0"/>
              </a:rPr>
              <a:t>, la </a:t>
            </a:r>
            <a:r>
              <a:rPr lang="en-US" altLang="it-IT" sz="2400" dirty="0" err="1" smtClean="0">
                <a:latin typeface="Arial" panose="020B0604020202020204" pitchFamily="34" charset="0"/>
                <a:cs typeface="Arial" panose="020B0604020202020204" pitchFamily="34" charset="0"/>
              </a:rPr>
              <a:t>situazione</a:t>
            </a:r>
            <a:r>
              <a:rPr lang="en-US" altLang="it-IT" sz="2400" dirty="0" smtClean="0">
                <a:latin typeface="Arial" panose="020B0604020202020204" pitchFamily="34" charset="0"/>
                <a:cs typeface="Arial" panose="020B0604020202020204" pitchFamily="34" charset="0"/>
              </a:rPr>
              <a:t> </a:t>
            </a:r>
            <a:r>
              <a:rPr lang="en-US" altLang="it-IT" sz="2400" dirty="0" err="1" smtClean="0">
                <a:latin typeface="Arial" panose="020B0604020202020204" pitchFamily="34" charset="0"/>
                <a:cs typeface="Arial" panose="020B0604020202020204" pitchFamily="34" charset="0"/>
              </a:rPr>
              <a:t>delle</a:t>
            </a:r>
            <a:r>
              <a:rPr lang="en-US" altLang="it-IT" sz="2400" dirty="0" smtClean="0">
                <a:latin typeface="Arial" panose="020B0604020202020204" pitchFamily="34" charset="0"/>
                <a:cs typeface="Arial" panose="020B0604020202020204" pitchFamily="34" charset="0"/>
              </a:rPr>
              <a:t> </a:t>
            </a:r>
            <a:r>
              <a:rPr lang="en-US" altLang="it-IT" sz="2400" dirty="0" err="1" smtClean="0">
                <a:latin typeface="Arial" panose="020B0604020202020204" pitchFamily="34" charset="0"/>
                <a:cs typeface="Arial" panose="020B0604020202020204" pitchFamily="34" charset="0"/>
              </a:rPr>
              <a:t>Filippine</a:t>
            </a:r>
            <a:r>
              <a:rPr lang="en-US" altLang="it-IT" sz="2400" dirty="0" smtClean="0">
                <a:latin typeface="Arial" panose="020B0604020202020204" pitchFamily="34" charset="0"/>
                <a:cs typeface="Arial" panose="020B0604020202020204" pitchFamily="34" charset="0"/>
              </a:rPr>
              <a:t>, e in </a:t>
            </a:r>
            <a:r>
              <a:rPr lang="en-US" altLang="it-IT" sz="2400" dirty="0" err="1" smtClean="0">
                <a:latin typeface="Arial" panose="020B0604020202020204" pitchFamily="34" charset="0"/>
                <a:cs typeface="Arial" panose="020B0604020202020204" pitchFamily="34" charset="0"/>
              </a:rPr>
              <a:t>particolare</a:t>
            </a:r>
            <a:r>
              <a:rPr lang="en-US" altLang="it-IT" sz="2400" dirty="0" smtClean="0">
                <a:latin typeface="Arial" panose="020B0604020202020204" pitchFamily="34" charset="0"/>
                <a:cs typeface="Arial" panose="020B0604020202020204" pitchFamily="34" charset="0"/>
              </a:rPr>
              <a:t> </a:t>
            </a:r>
            <a:r>
              <a:rPr lang="en-US" altLang="it-IT" sz="2400" dirty="0" err="1" smtClean="0">
                <a:latin typeface="Arial" panose="020B0604020202020204" pitchFamily="34" charset="0"/>
                <a:cs typeface="Arial" panose="020B0604020202020204" pitchFamily="34" charset="0"/>
              </a:rPr>
              <a:t>dell'isola</a:t>
            </a:r>
            <a:r>
              <a:rPr lang="en-US" altLang="it-IT" sz="2400" dirty="0" smtClean="0">
                <a:latin typeface="Arial" panose="020B0604020202020204" pitchFamily="34" charset="0"/>
                <a:cs typeface="Arial" panose="020B0604020202020204" pitchFamily="34" charset="0"/>
              </a:rPr>
              <a:t> di Mindanao: </a:t>
            </a:r>
          </a:p>
          <a:p>
            <a:pPr lvl="1" eaLnBrk="1" hangingPunct="1">
              <a:lnSpc>
                <a:spcPct val="150000"/>
              </a:lnSpc>
              <a:buNone/>
              <a:defRPr/>
            </a:pPr>
            <a:r>
              <a:rPr lang="en-US" altLang="it-IT" sz="1400" dirty="0" smtClean="0"/>
              <a:t> </a:t>
            </a:r>
            <a:r>
              <a:rPr lang="en-US" altLang="it-IT" dirty="0">
                <a:latin typeface="Comic Sans MS" panose="030F0702030302020204" pitchFamily="66" charset="0"/>
              </a:rPr>
              <a:t>« ...</a:t>
            </a:r>
            <a:r>
              <a:rPr lang="en-US" altLang="it-IT" dirty="0" err="1">
                <a:latin typeface="Comic Sans MS" panose="030F0702030302020204" pitchFamily="66" charset="0"/>
              </a:rPr>
              <a:t>segnata</a:t>
            </a:r>
            <a:r>
              <a:rPr lang="en-US" altLang="it-IT" dirty="0">
                <a:latin typeface="Comic Sans MS" panose="030F0702030302020204" pitchFamily="66" charset="0"/>
              </a:rPr>
              <a:t> da </a:t>
            </a:r>
            <a:r>
              <a:rPr lang="en-US" altLang="it-IT" dirty="0" err="1">
                <a:latin typeface="Comic Sans MS" panose="030F0702030302020204" pitchFamily="66" charset="0"/>
              </a:rPr>
              <a:t>crisi</a:t>
            </a:r>
            <a:r>
              <a:rPr lang="en-US" altLang="it-IT" dirty="0">
                <a:latin typeface="Comic Sans MS" panose="030F0702030302020204" pitchFamily="66" charset="0"/>
              </a:rPr>
              <a:t> </a:t>
            </a:r>
            <a:r>
              <a:rPr lang="en-US" altLang="it-IT" dirty="0" err="1">
                <a:latin typeface="Comic Sans MS" panose="030F0702030302020204" pitchFamily="66" charset="0"/>
              </a:rPr>
              <a:t>economica</a:t>
            </a:r>
            <a:r>
              <a:rPr lang="en-US" altLang="it-IT" dirty="0">
                <a:latin typeface="Comic Sans MS" panose="030F0702030302020204" pitchFamily="66" charset="0"/>
              </a:rPr>
              <a:t>, forte </a:t>
            </a:r>
            <a:r>
              <a:rPr lang="en-US" altLang="it-IT" dirty="0" err="1">
                <a:latin typeface="Comic Sans MS" panose="030F0702030302020204" pitchFamily="66" charset="0"/>
              </a:rPr>
              <a:t>tensione</a:t>
            </a:r>
            <a:r>
              <a:rPr lang="en-US" altLang="it-IT" dirty="0">
                <a:latin typeface="Comic Sans MS" panose="030F0702030302020204" pitchFamily="66" charset="0"/>
              </a:rPr>
              <a:t> </a:t>
            </a:r>
            <a:r>
              <a:rPr lang="en-US" altLang="it-IT" dirty="0" err="1">
                <a:latin typeface="Comic Sans MS" panose="030F0702030302020204" pitchFamily="66" charset="0"/>
              </a:rPr>
              <a:t>politica</a:t>
            </a:r>
            <a:r>
              <a:rPr lang="en-US" altLang="it-IT" dirty="0">
                <a:latin typeface="Comic Sans MS" panose="030F0702030302020204" pitchFamily="66" charset="0"/>
              </a:rPr>
              <a:t> </a:t>
            </a:r>
            <a:r>
              <a:rPr lang="en-US" altLang="it-IT" dirty="0" err="1">
                <a:latin typeface="Comic Sans MS" panose="030F0702030302020204" pitchFamily="66" charset="0"/>
              </a:rPr>
              <a:t>fra</a:t>
            </a:r>
            <a:r>
              <a:rPr lang="en-US" altLang="it-IT" dirty="0">
                <a:latin typeface="Comic Sans MS" panose="030F0702030302020204" pitchFamily="66" charset="0"/>
              </a:rPr>
              <a:t> </a:t>
            </a:r>
            <a:r>
              <a:rPr lang="en-US" altLang="it-IT" dirty="0" err="1">
                <a:latin typeface="Comic Sans MS" panose="030F0702030302020204" pitchFamily="66" charset="0"/>
              </a:rPr>
              <a:t>opposizione</a:t>
            </a:r>
            <a:r>
              <a:rPr lang="en-US" altLang="it-IT" dirty="0">
                <a:latin typeface="Comic Sans MS" panose="030F0702030302020204" pitchFamily="66" charset="0"/>
              </a:rPr>
              <a:t> e </a:t>
            </a:r>
            <a:r>
              <a:rPr lang="en-US" altLang="it-IT" dirty="0" err="1">
                <a:latin typeface="Comic Sans MS" panose="030F0702030302020204" pitchFamily="66" charset="0"/>
              </a:rPr>
              <a:t>classe</a:t>
            </a:r>
            <a:r>
              <a:rPr lang="en-US" altLang="it-IT" dirty="0">
                <a:latin typeface="Comic Sans MS" panose="030F0702030302020204" pitchFamily="66" charset="0"/>
              </a:rPr>
              <a:t> al </a:t>
            </a:r>
            <a:r>
              <a:rPr lang="en-US" altLang="it-IT" dirty="0" err="1">
                <a:latin typeface="Comic Sans MS" panose="030F0702030302020204" pitchFamily="66" charset="0"/>
              </a:rPr>
              <a:t>potere</a:t>
            </a:r>
            <a:r>
              <a:rPr lang="en-US" altLang="it-IT" dirty="0">
                <a:latin typeface="Comic Sans MS" panose="030F0702030302020204" pitchFamily="66" charset="0"/>
              </a:rPr>
              <a:t>, </a:t>
            </a:r>
            <a:r>
              <a:rPr lang="en-US" altLang="it-IT" dirty="0" err="1">
                <a:latin typeface="Comic Sans MS" panose="030F0702030302020204" pitchFamily="66" charset="0"/>
              </a:rPr>
              <a:t>malcontento</a:t>
            </a:r>
            <a:r>
              <a:rPr lang="en-US" altLang="it-IT" dirty="0">
                <a:latin typeface="Comic Sans MS" panose="030F0702030302020204" pitchFamily="66" charset="0"/>
              </a:rPr>
              <a:t> </a:t>
            </a:r>
            <a:r>
              <a:rPr lang="en-US" altLang="it-IT" dirty="0" err="1">
                <a:latin typeface="Comic Sans MS" panose="030F0702030302020204" pitchFamily="66" charset="0"/>
              </a:rPr>
              <a:t>generale</a:t>
            </a:r>
            <a:r>
              <a:rPr lang="en-US" altLang="it-IT" dirty="0">
                <a:latin typeface="Comic Sans MS" panose="030F0702030302020204" pitchFamily="66" charset="0"/>
              </a:rPr>
              <a:t> per </a:t>
            </a:r>
            <a:r>
              <a:rPr lang="en-US" altLang="it-IT" dirty="0" err="1">
                <a:latin typeface="Comic Sans MS" panose="030F0702030302020204" pitchFamily="66" charset="0"/>
              </a:rPr>
              <a:t>il</a:t>
            </a:r>
            <a:r>
              <a:rPr lang="en-US" altLang="it-IT" dirty="0">
                <a:latin typeface="Comic Sans MS" panose="030F0702030302020204" pitchFamily="66" charset="0"/>
              </a:rPr>
              <a:t> </a:t>
            </a:r>
            <a:r>
              <a:rPr lang="en-US" altLang="it-IT" dirty="0" err="1">
                <a:latin typeface="Comic Sans MS" panose="030F0702030302020204" pitchFamily="66" charset="0"/>
              </a:rPr>
              <a:t>sistema</a:t>
            </a:r>
            <a:r>
              <a:rPr lang="en-US" altLang="it-IT" dirty="0">
                <a:latin typeface="Comic Sans MS" panose="030F0702030302020204" pitchFamily="66" charset="0"/>
              </a:rPr>
              <a:t> </a:t>
            </a:r>
            <a:r>
              <a:rPr lang="en-US" altLang="it-IT" dirty="0" err="1">
                <a:latin typeface="Comic Sans MS" panose="030F0702030302020204" pitchFamily="66" charset="0"/>
              </a:rPr>
              <a:t>dittatoriale</a:t>
            </a:r>
            <a:r>
              <a:rPr lang="en-US" altLang="it-IT" dirty="0">
                <a:latin typeface="Comic Sans MS" panose="030F0702030302020204" pitchFamily="66" charset="0"/>
              </a:rPr>
              <a:t>, </a:t>
            </a:r>
          </a:p>
          <a:p>
            <a:pPr lvl="1" eaLnBrk="1" hangingPunct="1">
              <a:lnSpc>
                <a:spcPct val="150000"/>
              </a:lnSpc>
              <a:buNone/>
              <a:defRPr/>
            </a:pPr>
            <a:r>
              <a:rPr lang="en-US" altLang="it-IT" dirty="0">
                <a:latin typeface="Comic Sans MS" panose="030F0702030302020204" pitchFamily="66" charset="0"/>
              </a:rPr>
              <a:t>    </a:t>
            </a:r>
            <a:r>
              <a:rPr lang="en-US" altLang="it-IT" dirty="0" err="1">
                <a:latin typeface="Comic Sans MS" panose="030F0702030302020204" pitchFamily="66" charset="0"/>
              </a:rPr>
              <a:t>paura</a:t>
            </a:r>
            <a:r>
              <a:rPr lang="en-US" altLang="it-IT" dirty="0">
                <a:latin typeface="Comic Sans MS" panose="030F0702030302020204" pitchFamily="66" charset="0"/>
              </a:rPr>
              <a:t> </a:t>
            </a:r>
            <a:r>
              <a:rPr lang="en-US" altLang="it-IT" dirty="0" err="1">
                <a:latin typeface="Comic Sans MS" panose="030F0702030302020204" pitchFamily="66" charset="0"/>
              </a:rPr>
              <a:t>diffusa</a:t>
            </a:r>
            <a:r>
              <a:rPr lang="en-US" altLang="it-IT" dirty="0">
                <a:latin typeface="Comic Sans MS" panose="030F0702030302020204" pitchFamily="66" charset="0"/>
              </a:rPr>
              <a:t> </a:t>
            </a:r>
            <a:r>
              <a:rPr lang="en-US" altLang="it-IT" dirty="0" err="1">
                <a:latin typeface="Comic Sans MS" panose="030F0702030302020204" pitchFamily="66" charset="0"/>
              </a:rPr>
              <a:t>nella</a:t>
            </a:r>
            <a:r>
              <a:rPr lang="en-US" altLang="it-IT" dirty="0">
                <a:latin typeface="Comic Sans MS" panose="030F0702030302020204" pitchFamily="66" charset="0"/>
              </a:rPr>
              <a:t> </a:t>
            </a:r>
            <a:r>
              <a:rPr lang="en-US" altLang="it-IT" dirty="0" err="1">
                <a:latin typeface="Comic Sans MS" panose="030F0702030302020204" pitchFamily="66" charset="0"/>
              </a:rPr>
              <a:t>gente</a:t>
            </a:r>
            <a:r>
              <a:rPr lang="en-US" altLang="it-IT" dirty="0">
                <a:latin typeface="Comic Sans MS" panose="030F0702030302020204" pitchFamily="66" charset="0"/>
              </a:rPr>
              <a:t> </a:t>
            </a:r>
            <a:r>
              <a:rPr lang="en-US" altLang="it-IT" dirty="0" err="1">
                <a:latin typeface="Comic Sans MS" panose="030F0702030302020204" pitchFamily="66" charset="0"/>
              </a:rPr>
              <a:t>comune</a:t>
            </a:r>
            <a:r>
              <a:rPr lang="en-US" altLang="it-IT" dirty="0">
                <a:latin typeface="Comic Sans MS" panose="030F0702030302020204" pitchFamily="66" charset="0"/>
              </a:rPr>
              <a:t> </a:t>
            </a:r>
            <a:r>
              <a:rPr lang="en-US" altLang="it-IT" dirty="0" err="1">
                <a:latin typeface="Comic Sans MS" panose="030F0702030302020204" pitchFamily="66" charset="0"/>
              </a:rPr>
              <a:t>dovuta</a:t>
            </a:r>
            <a:r>
              <a:rPr lang="en-US" altLang="it-IT" dirty="0">
                <a:latin typeface="Comic Sans MS" panose="030F0702030302020204" pitchFamily="66" charset="0"/>
              </a:rPr>
              <a:t> </a:t>
            </a:r>
            <a:r>
              <a:rPr lang="en-US" altLang="it-IT" dirty="0" err="1">
                <a:latin typeface="Comic Sans MS" panose="030F0702030302020204" pitchFamily="66" charset="0"/>
              </a:rPr>
              <a:t>alle</a:t>
            </a:r>
            <a:r>
              <a:rPr lang="en-US" altLang="it-IT" dirty="0">
                <a:latin typeface="Comic Sans MS" panose="030F0702030302020204" pitchFamily="66" charset="0"/>
              </a:rPr>
              <a:t> </a:t>
            </a:r>
            <a:r>
              <a:rPr lang="en-US" altLang="it-IT" dirty="0" err="1">
                <a:latin typeface="Comic Sans MS" panose="030F0702030302020204" pitchFamily="66" charset="0"/>
              </a:rPr>
              <a:t>ispezioni</a:t>
            </a:r>
            <a:r>
              <a:rPr lang="en-US" altLang="it-IT" dirty="0">
                <a:latin typeface="Comic Sans MS" panose="030F0702030302020204" pitchFamily="66" charset="0"/>
              </a:rPr>
              <a:t> </a:t>
            </a:r>
            <a:r>
              <a:rPr lang="en-US" altLang="it-IT" dirty="0" err="1">
                <a:latin typeface="Comic Sans MS" panose="030F0702030302020204" pitchFamily="66" charset="0"/>
              </a:rPr>
              <a:t>militari</a:t>
            </a:r>
            <a:r>
              <a:rPr lang="en-US" altLang="it-IT" dirty="0">
                <a:latin typeface="Comic Sans MS" panose="030F0702030302020204" pitchFamily="66" charset="0"/>
              </a:rPr>
              <a:t> a </a:t>
            </a:r>
            <a:r>
              <a:rPr lang="en-US" altLang="it-IT" dirty="0" err="1">
                <a:latin typeface="Comic Sans MS" panose="030F0702030302020204" pitchFamily="66" charset="0"/>
              </a:rPr>
              <a:t>domicilio</a:t>
            </a:r>
            <a:r>
              <a:rPr lang="en-US" altLang="it-IT" dirty="0">
                <a:latin typeface="Comic Sans MS" panose="030F0702030302020204" pitchFamily="66" charset="0"/>
              </a:rPr>
              <a:t>, con </a:t>
            </a:r>
            <a:r>
              <a:rPr lang="en-US" altLang="it-IT" dirty="0" err="1">
                <a:latin typeface="Comic Sans MS" panose="030F0702030302020204" pitchFamily="66" charset="0"/>
              </a:rPr>
              <a:t>conseguenti</a:t>
            </a:r>
            <a:r>
              <a:rPr lang="en-US" altLang="it-IT" dirty="0">
                <a:latin typeface="Comic Sans MS" panose="030F0702030302020204" pitchFamily="66" charset="0"/>
              </a:rPr>
              <a:t> </a:t>
            </a:r>
            <a:r>
              <a:rPr lang="en-US" altLang="it-IT" dirty="0" err="1">
                <a:latin typeface="Comic Sans MS" panose="030F0702030302020204" pitchFamily="66" charset="0"/>
              </a:rPr>
              <a:t>arresti</a:t>
            </a:r>
            <a:r>
              <a:rPr lang="en-US" altLang="it-IT" dirty="0">
                <a:latin typeface="Comic Sans MS" panose="030F0702030302020204" pitchFamily="66" charset="0"/>
              </a:rPr>
              <a:t> di </a:t>
            </a:r>
            <a:r>
              <a:rPr lang="en-US" altLang="it-IT" dirty="0" err="1">
                <a:latin typeface="Comic Sans MS" panose="030F0702030302020204" pitchFamily="66" charset="0"/>
              </a:rPr>
              <a:t>persone</a:t>
            </a:r>
            <a:r>
              <a:rPr lang="en-US" altLang="it-IT" dirty="0">
                <a:latin typeface="Comic Sans MS" panose="030F0702030302020204" pitchFamily="66" charset="0"/>
              </a:rPr>
              <a:t> </a:t>
            </a:r>
            <a:r>
              <a:rPr lang="en-US" altLang="it-IT" dirty="0" err="1">
                <a:latin typeface="Comic Sans MS" panose="030F0702030302020204" pitchFamily="66" charset="0"/>
              </a:rPr>
              <a:t>sospettate</a:t>
            </a:r>
            <a:r>
              <a:rPr lang="en-US" altLang="it-IT" dirty="0">
                <a:latin typeface="Comic Sans MS" panose="030F0702030302020204" pitchFamily="66" charset="0"/>
              </a:rPr>
              <a:t> di </a:t>
            </a:r>
            <a:r>
              <a:rPr lang="en-US" altLang="it-IT" dirty="0" err="1">
                <a:latin typeface="Comic Sans MS" panose="030F0702030302020204" pitchFamily="66" charset="0"/>
              </a:rPr>
              <a:t>appartenere</a:t>
            </a:r>
            <a:r>
              <a:rPr lang="en-US" altLang="it-IT" dirty="0">
                <a:latin typeface="Comic Sans MS" panose="030F0702030302020204" pitchFamily="66" charset="0"/>
              </a:rPr>
              <a:t> </a:t>
            </a:r>
            <a:r>
              <a:rPr lang="en-US" altLang="it-IT" dirty="0" err="1">
                <a:latin typeface="Comic Sans MS" panose="030F0702030302020204" pitchFamily="66" charset="0"/>
              </a:rPr>
              <a:t>ai</a:t>
            </a:r>
            <a:r>
              <a:rPr lang="en-US" altLang="it-IT" dirty="0">
                <a:latin typeface="Comic Sans MS" panose="030F0702030302020204" pitchFamily="66" charset="0"/>
              </a:rPr>
              <a:t> </a:t>
            </a:r>
            <a:r>
              <a:rPr lang="en-US" altLang="it-IT" dirty="0" err="1">
                <a:latin typeface="Comic Sans MS" panose="030F0702030302020204" pitchFamily="66" charset="0"/>
              </a:rPr>
              <a:t>ribelli</a:t>
            </a:r>
            <a:r>
              <a:rPr lang="en-US" altLang="it-IT" dirty="0">
                <a:latin typeface="Comic Sans MS" panose="030F0702030302020204" pitchFamily="66" charset="0"/>
              </a:rPr>
              <a:t> o di </a:t>
            </a:r>
            <a:r>
              <a:rPr lang="en-US" altLang="it-IT" dirty="0" err="1">
                <a:latin typeface="Comic Sans MS" panose="030F0702030302020204" pitchFamily="66" charset="0"/>
              </a:rPr>
              <a:t>parteggiare</a:t>
            </a:r>
            <a:r>
              <a:rPr lang="en-US" altLang="it-IT" dirty="0">
                <a:latin typeface="Comic Sans MS" panose="030F0702030302020204" pitchFamily="66" charset="0"/>
              </a:rPr>
              <a:t> per </a:t>
            </a:r>
            <a:r>
              <a:rPr lang="en-US" altLang="it-IT" dirty="0" err="1">
                <a:latin typeface="Comic Sans MS" panose="030F0702030302020204" pitchFamily="66" charset="0"/>
              </a:rPr>
              <a:t>essi</a:t>
            </a:r>
            <a:r>
              <a:rPr lang="en-US" altLang="it-IT" dirty="0">
                <a:latin typeface="Comic Sans MS" panose="030F0702030302020204" pitchFamily="66" charset="0"/>
              </a:rPr>
              <a:t>; </a:t>
            </a:r>
            <a:endParaRPr lang="en-US" altLang="it-IT" dirty="0" smtClean="0">
              <a:latin typeface="Comic Sans MS" panose="030F0702030302020204" pitchFamily="66" charset="0"/>
            </a:endParaRPr>
          </a:p>
          <a:p>
            <a:pPr lvl="1" eaLnBrk="1" hangingPunct="1">
              <a:lnSpc>
                <a:spcPct val="150000"/>
              </a:lnSpc>
              <a:buNone/>
              <a:defRPr/>
            </a:pPr>
            <a:r>
              <a:rPr lang="en-US" altLang="it-IT" dirty="0" err="1" smtClean="0">
                <a:latin typeface="Comic Sans MS" panose="030F0702030302020204" pitchFamily="66" charset="0"/>
              </a:rPr>
              <a:t>imprigionamenti</a:t>
            </a:r>
            <a:r>
              <a:rPr lang="en-US" altLang="it-IT" dirty="0">
                <a:latin typeface="Comic Sans MS" panose="030F0702030302020204" pitchFamily="66" charset="0"/>
              </a:rPr>
              <a:t>, </a:t>
            </a:r>
            <a:r>
              <a:rPr lang="en-US" altLang="it-IT" dirty="0" err="1">
                <a:latin typeface="Comic Sans MS" panose="030F0702030302020204" pitchFamily="66" charset="0"/>
              </a:rPr>
              <a:t>deportazioni</a:t>
            </a:r>
            <a:r>
              <a:rPr lang="en-US" altLang="it-IT" dirty="0">
                <a:latin typeface="Comic Sans MS" panose="030F0702030302020204" pitchFamily="66" charset="0"/>
              </a:rPr>
              <a:t> e </a:t>
            </a:r>
            <a:r>
              <a:rPr lang="en-US" altLang="it-IT" dirty="0" err="1">
                <a:latin typeface="Comic Sans MS" panose="030F0702030302020204" pitchFamily="66" charset="0"/>
              </a:rPr>
              <a:t>frequenti</a:t>
            </a:r>
            <a:r>
              <a:rPr lang="en-US" altLang="it-IT" dirty="0">
                <a:latin typeface="Comic Sans MS" panose="030F0702030302020204" pitchFamily="66" charset="0"/>
              </a:rPr>
              <a:t> </a:t>
            </a:r>
            <a:r>
              <a:rPr lang="en-US" altLang="it-IT" dirty="0" err="1">
                <a:latin typeface="Comic Sans MS" panose="030F0702030302020204" pitchFamily="66" charset="0"/>
              </a:rPr>
              <a:t>casi</a:t>
            </a:r>
            <a:r>
              <a:rPr lang="en-US" altLang="it-IT" dirty="0">
                <a:latin typeface="Comic Sans MS" panose="030F0702030302020204" pitchFamily="66" charset="0"/>
              </a:rPr>
              <a:t> di </a:t>
            </a:r>
            <a:r>
              <a:rPr lang="en-US" altLang="it-IT" dirty="0" err="1">
                <a:latin typeface="Comic Sans MS" panose="030F0702030302020204" pitchFamily="66" charset="0"/>
              </a:rPr>
              <a:t>uccisioni</a:t>
            </a:r>
            <a:r>
              <a:rPr lang="en-US" altLang="it-IT" dirty="0">
                <a:latin typeface="Comic Sans MS" panose="030F0702030302020204" pitchFamily="66" charset="0"/>
              </a:rPr>
              <a:t> </a:t>
            </a:r>
            <a:r>
              <a:rPr lang="en-US" altLang="it-IT" dirty="0" err="1">
                <a:latin typeface="Comic Sans MS" panose="030F0702030302020204" pitchFamily="66" charset="0"/>
              </a:rPr>
              <a:t>dopo</a:t>
            </a:r>
            <a:r>
              <a:rPr lang="en-US" altLang="it-IT" dirty="0">
                <a:latin typeface="Comic Sans MS" panose="030F0702030302020204" pitchFamily="66" charset="0"/>
              </a:rPr>
              <a:t> </a:t>
            </a:r>
            <a:r>
              <a:rPr lang="en-US" altLang="it-IT" dirty="0" err="1">
                <a:latin typeface="Comic Sans MS" panose="030F0702030302020204" pitchFamily="66" charset="0"/>
              </a:rPr>
              <a:t>l'arresto</a:t>
            </a:r>
            <a:r>
              <a:rPr lang="en-US" altLang="it-IT" dirty="0">
                <a:latin typeface="Comic Sans MS" panose="030F0702030302020204" pitchFamily="66" charset="0"/>
              </a:rPr>
              <a:t>, </a:t>
            </a:r>
            <a:r>
              <a:rPr lang="en-US" altLang="it-IT" dirty="0" err="1">
                <a:latin typeface="Comic Sans MS" panose="030F0702030302020204" pitchFamily="66" charset="0"/>
              </a:rPr>
              <a:t>senza</a:t>
            </a:r>
            <a:r>
              <a:rPr lang="en-US" altLang="it-IT" dirty="0">
                <a:latin typeface="Comic Sans MS" panose="030F0702030302020204" pitchFamily="66" charset="0"/>
              </a:rPr>
              <a:t> </a:t>
            </a:r>
            <a:r>
              <a:rPr lang="en-US" altLang="it-IT" dirty="0" err="1">
                <a:latin typeface="Comic Sans MS" panose="030F0702030302020204" pitchFamily="66" charset="0"/>
              </a:rPr>
              <a:t>previo</a:t>
            </a:r>
            <a:r>
              <a:rPr lang="en-US" altLang="it-IT" dirty="0">
                <a:latin typeface="Comic Sans MS" panose="030F0702030302020204" pitchFamily="66" charset="0"/>
              </a:rPr>
              <a:t> </a:t>
            </a:r>
            <a:r>
              <a:rPr lang="en-US" altLang="it-IT" dirty="0" err="1">
                <a:latin typeface="Comic Sans MS" panose="030F0702030302020204" pitchFamily="66" charset="0"/>
              </a:rPr>
              <a:t>processo</a:t>
            </a:r>
            <a:r>
              <a:rPr lang="en-US" altLang="it-IT" dirty="0">
                <a:latin typeface="Comic Sans MS" panose="030F0702030302020204" pitchFamily="66" charset="0"/>
              </a:rPr>
              <a:t>; </a:t>
            </a:r>
          </a:p>
          <a:p>
            <a:pPr lvl="1" eaLnBrk="1" hangingPunct="1">
              <a:lnSpc>
                <a:spcPct val="150000"/>
              </a:lnSpc>
              <a:buNone/>
              <a:defRPr/>
            </a:pPr>
            <a:r>
              <a:rPr lang="en-US" altLang="it-IT" dirty="0">
                <a:latin typeface="Comic Sans MS" panose="030F0702030302020204" pitchFamily="66" charset="0"/>
              </a:rPr>
              <a:t>    </a:t>
            </a:r>
            <a:r>
              <a:rPr lang="en-US" altLang="it-IT" dirty="0" err="1">
                <a:latin typeface="Comic Sans MS" panose="030F0702030302020204" pitchFamily="66" charset="0"/>
              </a:rPr>
              <a:t>incolumità</a:t>
            </a:r>
            <a:r>
              <a:rPr lang="en-US" altLang="it-IT" dirty="0">
                <a:latin typeface="Comic Sans MS" panose="030F0702030302020204" pitchFamily="66" charset="0"/>
              </a:rPr>
              <a:t> </a:t>
            </a:r>
            <a:r>
              <a:rPr lang="en-US" altLang="it-IT" dirty="0" err="1">
                <a:latin typeface="Comic Sans MS" panose="030F0702030302020204" pitchFamily="66" charset="0"/>
              </a:rPr>
              <a:t>dei</a:t>
            </a:r>
            <a:r>
              <a:rPr lang="en-US" altLang="it-IT" dirty="0">
                <a:latin typeface="Comic Sans MS" panose="030F0702030302020204" pitchFamily="66" charset="0"/>
              </a:rPr>
              <a:t> </a:t>
            </a:r>
            <a:r>
              <a:rPr lang="en-US" altLang="it-IT" dirty="0" err="1">
                <a:latin typeface="Comic Sans MS" panose="030F0702030302020204" pitchFamily="66" charset="0"/>
              </a:rPr>
              <a:t>militari</a:t>
            </a:r>
            <a:r>
              <a:rPr lang="en-US" altLang="it-IT" dirty="0">
                <a:latin typeface="Comic Sans MS" panose="030F0702030302020204" pitchFamily="66" charset="0"/>
              </a:rPr>
              <a:t> </a:t>
            </a:r>
            <a:r>
              <a:rPr lang="en-US" altLang="it-IT" dirty="0" err="1">
                <a:latin typeface="Comic Sans MS" panose="030F0702030302020204" pitchFamily="66" charset="0"/>
              </a:rPr>
              <a:t>giustizieri</a:t>
            </a:r>
            <a:r>
              <a:rPr lang="en-US" altLang="it-IT" dirty="0">
                <a:latin typeface="Comic Sans MS" panose="030F0702030302020204" pitchFamily="66" charset="0"/>
              </a:rPr>
              <a:t>, </a:t>
            </a:r>
            <a:r>
              <a:rPr lang="en-US" altLang="it-IT" dirty="0" err="1">
                <a:latin typeface="Comic Sans MS" panose="030F0702030302020204" pitchFamily="66" charset="0"/>
              </a:rPr>
              <a:t>che</a:t>
            </a:r>
            <a:r>
              <a:rPr lang="en-US" altLang="it-IT" dirty="0">
                <a:latin typeface="Comic Sans MS" panose="030F0702030302020204" pitchFamily="66" charset="0"/>
              </a:rPr>
              <a:t> </a:t>
            </a:r>
            <a:r>
              <a:rPr lang="en-US" altLang="it-IT" dirty="0" err="1">
                <a:latin typeface="Comic Sans MS" panose="030F0702030302020204" pitchFamily="66" charset="0"/>
              </a:rPr>
              <a:t>compiono</a:t>
            </a:r>
            <a:r>
              <a:rPr lang="en-US" altLang="it-IT" dirty="0">
                <a:latin typeface="Comic Sans MS" panose="030F0702030302020204" pitchFamily="66" charset="0"/>
              </a:rPr>
              <a:t> </a:t>
            </a:r>
            <a:r>
              <a:rPr lang="en-US" altLang="it-IT" dirty="0" err="1">
                <a:latin typeface="Comic Sans MS" panose="030F0702030302020204" pitchFamily="66" charset="0"/>
              </a:rPr>
              <a:t>soprusi</a:t>
            </a:r>
            <a:r>
              <a:rPr lang="en-US" altLang="it-IT" dirty="0">
                <a:latin typeface="Comic Sans MS" panose="030F0702030302020204" pitchFamily="66" charset="0"/>
              </a:rPr>
              <a:t> con la </a:t>
            </a:r>
            <a:r>
              <a:rPr lang="en-US" altLang="it-IT" dirty="0" err="1">
                <a:latin typeface="Comic Sans MS" panose="030F0702030302020204" pitchFamily="66" charset="0"/>
              </a:rPr>
              <a:t>protezione</a:t>
            </a:r>
            <a:r>
              <a:rPr lang="en-US" altLang="it-IT" dirty="0">
                <a:latin typeface="Comic Sans MS" panose="030F0702030302020204" pitchFamily="66" charset="0"/>
              </a:rPr>
              <a:t> </a:t>
            </a:r>
            <a:r>
              <a:rPr lang="en-US" altLang="it-IT" dirty="0" err="1">
                <a:latin typeface="Comic Sans MS" panose="030F0702030302020204" pitchFamily="66" charset="0"/>
              </a:rPr>
              <a:t>governativa</a:t>
            </a:r>
            <a:r>
              <a:rPr lang="en-US" altLang="it-IT" dirty="0">
                <a:latin typeface="Comic Sans MS" panose="030F0702030302020204" pitchFamily="66" charset="0"/>
              </a:rPr>
              <a:t>, a </a:t>
            </a:r>
            <a:r>
              <a:rPr lang="en-US" altLang="it-IT" dirty="0" err="1">
                <a:latin typeface="Comic Sans MS" panose="030F0702030302020204" pitchFamily="66" charset="0"/>
              </a:rPr>
              <a:t>dispetto</a:t>
            </a:r>
            <a:r>
              <a:rPr lang="en-US" altLang="it-IT" dirty="0">
                <a:latin typeface="Comic Sans MS" panose="030F0702030302020204" pitchFamily="66" charset="0"/>
              </a:rPr>
              <a:t> </a:t>
            </a:r>
            <a:r>
              <a:rPr lang="en-US" altLang="it-IT" dirty="0" err="1">
                <a:latin typeface="Comic Sans MS" panose="030F0702030302020204" pitchFamily="66" charset="0"/>
              </a:rPr>
              <a:t>della</a:t>
            </a:r>
            <a:r>
              <a:rPr lang="en-US" altLang="it-IT" dirty="0">
                <a:latin typeface="Comic Sans MS" panose="030F0702030302020204" pitchFamily="66" charset="0"/>
              </a:rPr>
              <a:t> </a:t>
            </a:r>
            <a:r>
              <a:rPr lang="en-US" altLang="it-IT" dirty="0" err="1">
                <a:latin typeface="Comic Sans MS" panose="030F0702030302020204" pitchFamily="66" charset="0"/>
              </a:rPr>
              <a:t>legge</a:t>
            </a:r>
            <a:r>
              <a:rPr lang="en-US" altLang="it-IT" dirty="0">
                <a:latin typeface="Comic Sans MS" panose="030F0702030302020204" pitchFamily="66" charset="0"/>
              </a:rPr>
              <a:t> </a:t>
            </a:r>
            <a:r>
              <a:rPr lang="en-US" altLang="it-IT" dirty="0" err="1">
                <a:latin typeface="Comic Sans MS" panose="030F0702030302020204" pitchFamily="66" charset="0"/>
              </a:rPr>
              <a:t>civile</a:t>
            </a:r>
            <a:r>
              <a:rPr lang="en-US" altLang="it-IT" dirty="0">
                <a:latin typeface="Comic Sans MS" panose="030F0702030302020204" pitchFamily="66" charset="0"/>
              </a:rPr>
              <a:t> e </a:t>
            </a:r>
            <a:r>
              <a:rPr lang="en-US" altLang="it-IT" dirty="0" err="1">
                <a:latin typeface="Comic Sans MS" panose="030F0702030302020204" pitchFamily="66" charset="0"/>
              </a:rPr>
              <a:t>dei</a:t>
            </a:r>
            <a:r>
              <a:rPr lang="en-US" altLang="it-IT" dirty="0">
                <a:latin typeface="Comic Sans MS" panose="030F0702030302020204" pitchFamily="66" charset="0"/>
              </a:rPr>
              <a:t> </a:t>
            </a:r>
            <a:r>
              <a:rPr lang="en-US" altLang="it-IT" dirty="0" err="1">
                <a:latin typeface="Comic Sans MS" panose="030F0702030302020204" pitchFamily="66" charset="0"/>
              </a:rPr>
              <a:t>più</a:t>
            </a:r>
            <a:r>
              <a:rPr lang="en-US" altLang="it-IT" dirty="0">
                <a:latin typeface="Comic Sans MS" panose="030F0702030302020204" pitchFamily="66" charset="0"/>
              </a:rPr>
              <a:t> </a:t>
            </a:r>
            <a:r>
              <a:rPr lang="en-US" altLang="it-IT" dirty="0" err="1">
                <a:latin typeface="Comic Sans MS" panose="030F0702030302020204" pitchFamily="66" charset="0"/>
              </a:rPr>
              <a:t>elementari</a:t>
            </a:r>
            <a:r>
              <a:rPr lang="en-US" altLang="it-IT" dirty="0">
                <a:latin typeface="Comic Sans MS" panose="030F0702030302020204" pitchFamily="66" charset="0"/>
              </a:rPr>
              <a:t> </a:t>
            </a:r>
            <a:r>
              <a:rPr lang="en-US" altLang="it-IT" dirty="0" err="1">
                <a:latin typeface="Comic Sans MS" panose="030F0702030302020204" pitchFamily="66" charset="0"/>
              </a:rPr>
              <a:t>diritti</a:t>
            </a:r>
            <a:r>
              <a:rPr lang="en-US" altLang="it-IT" dirty="0">
                <a:latin typeface="Comic Sans MS" panose="030F0702030302020204" pitchFamily="66" charset="0"/>
              </a:rPr>
              <a:t> </a:t>
            </a:r>
            <a:r>
              <a:rPr lang="en-US" altLang="it-IT" dirty="0" err="1" smtClean="0">
                <a:latin typeface="Comic Sans MS" panose="030F0702030302020204" pitchFamily="66" charset="0"/>
              </a:rPr>
              <a:t>umani</a:t>
            </a:r>
            <a:endParaRPr lang="en-US" altLang="it-IT" dirty="0">
              <a:latin typeface="Comic Sans MS" panose="030F0702030302020204" pitchFamily="66" charset="0"/>
            </a:endParaRPr>
          </a:p>
        </p:txBody>
      </p:sp>
    </p:spTree>
    <p:extLst>
      <p:ext uri="{BB962C8B-B14F-4D97-AF65-F5344CB8AC3E}">
        <p14:creationId xmlns:p14="http://schemas.microsoft.com/office/powerpoint/2010/main" val="242855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1000">
              <a:srgbClr val="44546A"/>
            </a:gs>
            <a:gs pos="71000">
              <a:schemeClr val="tx1"/>
            </a:gs>
            <a:gs pos="0">
              <a:srgbClr val="44546A"/>
            </a:gs>
            <a:gs pos="0">
              <a:srgbClr val="44546A"/>
            </a:gs>
            <a:gs pos="0">
              <a:srgbClr val="44546A"/>
            </a:gs>
            <a:gs pos="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body" idx="4294967295"/>
          </p:nvPr>
        </p:nvSpPr>
        <p:spPr>
          <a:xfrm>
            <a:off x="479376" y="800845"/>
            <a:ext cx="11233248" cy="5256311"/>
          </a:xfrm>
          <a:solidFill>
            <a:srgbClr val="F0F5C1"/>
          </a:solidFill>
          <a:ln>
            <a:solidFill>
              <a:schemeClr val="tx1"/>
            </a:solidFill>
            <a:miter lim="800000"/>
            <a:headEnd/>
            <a:tailEnd/>
          </a:ln>
        </p:spPr>
        <p:txBody>
          <a:bodyPr rtlCol="0">
            <a:normAutofit/>
          </a:bodyPr>
          <a:lstStyle/>
          <a:p>
            <a:pPr eaLnBrk="1" hangingPunct="1">
              <a:lnSpc>
                <a:spcPct val="150000"/>
              </a:lnSpc>
              <a:buNone/>
              <a:defRPr/>
            </a:pPr>
            <a:r>
              <a:rPr lang="en-US" altLang="it-IT" dirty="0" smtClean="0">
                <a:latin typeface="Comic Sans MS" panose="030F0702030302020204" pitchFamily="66" charset="0"/>
              </a:rPr>
              <a:t>La </a:t>
            </a:r>
            <a:r>
              <a:rPr lang="en-US" altLang="it-IT" dirty="0">
                <a:latin typeface="Comic Sans MS" panose="030F0702030302020204" pitchFamily="66" charset="0"/>
              </a:rPr>
              <a:t>Chiesa </a:t>
            </a:r>
            <a:r>
              <a:rPr lang="en-US" altLang="it-IT" dirty="0" err="1">
                <a:latin typeface="Comic Sans MS" panose="030F0702030302020204" pitchFamily="66" charset="0"/>
              </a:rPr>
              <a:t>si</a:t>
            </a:r>
            <a:r>
              <a:rPr lang="en-US" altLang="it-IT" dirty="0">
                <a:latin typeface="Comic Sans MS" panose="030F0702030302020204" pitchFamily="66" charset="0"/>
              </a:rPr>
              <a:t> fa </a:t>
            </a:r>
            <a:r>
              <a:rPr lang="en-US" altLang="it-IT" dirty="0" err="1">
                <a:latin typeface="Comic Sans MS" panose="030F0702030302020204" pitchFamily="66" charset="0"/>
              </a:rPr>
              <a:t>solidale</a:t>
            </a:r>
            <a:r>
              <a:rPr lang="en-US" altLang="it-IT" dirty="0">
                <a:latin typeface="Comic Sans MS" panose="030F0702030302020204" pitchFamily="66" charset="0"/>
              </a:rPr>
              <a:t> con </a:t>
            </a:r>
            <a:r>
              <a:rPr lang="en-US" altLang="it-IT" dirty="0" err="1">
                <a:latin typeface="Comic Sans MS" panose="030F0702030302020204" pitchFamily="66" charset="0"/>
              </a:rPr>
              <a:t>tutti</a:t>
            </a:r>
            <a:r>
              <a:rPr lang="en-US" altLang="it-IT" dirty="0">
                <a:latin typeface="Comic Sans MS" panose="030F0702030302020204" pitchFamily="66" charset="0"/>
              </a:rPr>
              <a:t> </a:t>
            </a:r>
            <a:r>
              <a:rPr lang="en-US" altLang="it-IT" dirty="0" err="1">
                <a:latin typeface="Comic Sans MS" panose="030F0702030302020204" pitchFamily="66" charset="0"/>
              </a:rPr>
              <a:t>questi</a:t>
            </a:r>
            <a:r>
              <a:rPr lang="en-US" altLang="it-IT" dirty="0">
                <a:latin typeface="Comic Sans MS" panose="030F0702030302020204" pitchFamily="66" charset="0"/>
              </a:rPr>
              <a:t> </a:t>
            </a:r>
            <a:r>
              <a:rPr lang="en-US" altLang="it-IT" dirty="0" err="1">
                <a:latin typeface="Comic Sans MS" panose="030F0702030302020204" pitchFamily="66" charset="0"/>
              </a:rPr>
              <a:t>casi</a:t>
            </a:r>
            <a:r>
              <a:rPr lang="en-US" altLang="it-IT" dirty="0">
                <a:latin typeface="Comic Sans MS" panose="030F0702030302020204" pitchFamily="66" charset="0"/>
              </a:rPr>
              <a:t> </a:t>
            </a:r>
            <a:r>
              <a:rPr lang="en-US" altLang="it-IT" dirty="0" err="1">
                <a:latin typeface="Comic Sans MS" panose="030F0702030302020204" pitchFamily="66" charset="0"/>
              </a:rPr>
              <a:t>pietosi</a:t>
            </a:r>
            <a:r>
              <a:rPr lang="en-US" altLang="it-IT" dirty="0">
                <a:latin typeface="Comic Sans MS" panose="030F0702030302020204" pitchFamily="66" charset="0"/>
              </a:rPr>
              <a:t> ed </a:t>
            </a:r>
            <a:r>
              <a:rPr lang="en-US" altLang="it-IT" dirty="0" err="1">
                <a:latin typeface="Comic Sans MS" panose="030F0702030302020204" pitchFamily="66" charset="0"/>
              </a:rPr>
              <a:t>alza</a:t>
            </a:r>
            <a:r>
              <a:rPr lang="en-US" altLang="it-IT" dirty="0">
                <a:latin typeface="Comic Sans MS" panose="030F0702030302020204" pitchFamily="66" charset="0"/>
              </a:rPr>
              <a:t> la voce di </a:t>
            </a:r>
            <a:r>
              <a:rPr lang="en-US" altLang="it-IT" dirty="0" err="1">
                <a:latin typeface="Comic Sans MS" panose="030F0702030302020204" pitchFamily="66" charset="0"/>
              </a:rPr>
              <a:t>protesta</a:t>
            </a:r>
            <a:r>
              <a:rPr lang="en-US" altLang="it-IT" dirty="0">
                <a:latin typeface="Comic Sans MS" panose="030F0702030302020204" pitchFamily="66" charset="0"/>
              </a:rPr>
              <a:t>, in </a:t>
            </a:r>
            <a:r>
              <a:rPr lang="en-US" altLang="it-IT" dirty="0" err="1">
                <a:latin typeface="Comic Sans MS" panose="030F0702030302020204" pitchFamily="66" charset="0"/>
              </a:rPr>
              <a:t>difesa</a:t>
            </a:r>
            <a:r>
              <a:rPr lang="en-US" altLang="it-IT" dirty="0">
                <a:latin typeface="Comic Sans MS" panose="030F0702030302020204" pitchFamily="66" charset="0"/>
              </a:rPr>
              <a:t> </a:t>
            </a:r>
            <a:r>
              <a:rPr lang="en-US" altLang="it-IT" dirty="0" err="1">
                <a:latin typeface="Comic Sans MS" panose="030F0702030302020204" pitchFamily="66" charset="0"/>
              </a:rPr>
              <a:t>degli</a:t>
            </a:r>
            <a:r>
              <a:rPr lang="en-US" altLang="it-IT" dirty="0">
                <a:latin typeface="Comic Sans MS" panose="030F0702030302020204" pitchFamily="66" charset="0"/>
              </a:rPr>
              <a:t> </a:t>
            </a:r>
            <a:r>
              <a:rPr lang="en-US" altLang="it-IT" dirty="0" err="1">
                <a:latin typeface="Comic Sans MS" panose="030F0702030302020204" pitchFamily="66" charset="0"/>
              </a:rPr>
              <a:t>oppressi</a:t>
            </a:r>
            <a:r>
              <a:rPr lang="en-US" altLang="it-IT" dirty="0">
                <a:latin typeface="Comic Sans MS" panose="030F0702030302020204" pitchFamily="66" charset="0"/>
              </a:rPr>
              <a:t>.</a:t>
            </a:r>
          </a:p>
          <a:p>
            <a:pPr eaLnBrk="1" hangingPunct="1">
              <a:lnSpc>
                <a:spcPct val="150000"/>
              </a:lnSpc>
              <a:buNone/>
              <a:defRPr/>
            </a:pPr>
            <a:r>
              <a:rPr lang="en-US" altLang="it-IT" dirty="0">
                <a:latin typeface="Comic Sans MS" panose="030F0702030302020204" pitchFamily="66" charset="0"/>
              </a:rPr>
              <a:t>    </a:t>
            </a:r>
            <a:r>
              <a:rPr lang="en-US" altLang="it-IT" dirty="0" err="1">
                <a:latin typeface="Comic Sans MS" panose="030F0702030302020204" pitchFamily="66" charset="0"/>
              </a:rPr>
              <a:t>Spesso</a:t>
            </a:r>
            <a:r>
              <a:rPr lang="en-US" altLang="it-IT" dirty="0">
                <a:latin typeface="Comic Sans MS" panose="030F0702030302020204" pitchFamily="66" charset="0"/>
              </a:rPr>
              <a:t> </a:t>
            </a:r>
            <a:r>
              <a:rPr lang="en-US" altLang="it-IT" dirty="0" err="1">
                <a:latin typeface="Comic Sans MS" panose="030F0702030302020204" pitchFamily="66" charset="0"/>
              </a:rPr>
              <a:t>i</a:t>
            </a:r>
            <a:r>
              <a:rPr lang="en-US" altLang="it-IT" dirty="0">
                <a:latin typeface="Comic Sans MS" panose="030F0702030302020204" pitchFamily="66" charset="0"/>
              </a:rPr>
              <a:t> </a:t>
            </a:r>
            <a:r>
              <a:rPr lang="en-US" altLang="it-IT" dirty="0" err="1">
                <a:latin typeface="Comic Sans MS" panose="030F0702030302020204" pitchFamily="66" charset="0"/>
              </a:rPr>
              <a:t>poveri</a:t>
            </a:r>
            <a:r>
              <a:rPr lang="en-US" altLang="it-IT" dirty="0">
                <a:latin typeface="Comic Sans MS" panose="030F0702030302020204" pitchFamily="66" charset="0"/>
              </a:rPr>
              <a:t> e </a:t>
            </a:r>
            <a:r>
              <a:rPr lang="en-US" altLang="it-IT" dirty="0" err="1">
                <a:latin typeface="Comic Sans MS" panose="030F0702030302020204" pitchFamily="66" charset="0"/>
              </a:rPr>
              <a:t>gli</a:t>
            </a:r>
            <a:r>
              <a:rPr lang="en-US" altLang="it-IT" dirty="0">
                <a:latin typeface="Comic Sans MS" panose="030F0702030302020204" pitchFamily="66" charset="0"/>
              </a:rPr>
              <a:t> </a:t>
            </a:r>
            <a:r>
              <a:rPr lang="en-US" altLang="it-IT" dirty="0" err="1">
                <a:latin typeface="Comic Sans MS" panose="030F0702030302020204" pitchFamily="66" charset="0"/>
              </a:rPr>
              <a:t>indifesi</a:t>
            </a:r>
            <a:r>
              <a:rPr lang="en-US" altLang="it-IT" dirty="0">
                <a:latin typeface="Comic Sans MS" panose="030F0702030302020204" pitchFamily="66" charset="0"/>
              </a:rPr>
              <a:t> </a:t>
            </a:r>
            <a:r>
              <a:rPr lang="en-US" altLang="it-IT" dirty="0" err="1">
                <a:latin typeface="Comic Sans MS" panose="030F0702030302020204" pitchFamily="66" charset="0"/>
              </a:rPr>
              <a:t>trovano</a:t>
            </a:r>
            <a:r>
              <a:rPr lang="en-US" altLang="it-IT" dirty="0">
                <a:latin typeface="Comic Sans MS" panose="030F0702030302020204" pitchFamily="66" charset="0"/>
              </a:rPr>
              <a:t> </a:t>
            </a:r>
            <a:r>
              <a:rPr lang="en-US" altLang="it-IT" dirty="0" err="1">
                <a:latin typeface="Comic Sans MS" panose="030F0702030302020204" pitchFamily="66" charset="0"/>
              </a:rPr>
              <a:t>unico</a:t>
            </a:r>
            <a:r>
              <a:rPr lang="en-US" altLang="it-IT" dirty="0">
                <a:latin typeface="Comic Sans MS" panose="030F0702030302020204" pitchFamily="66" charset="0"/>
              </a:rPr>
              <a:t> </a:t>
            </a:r>
            <a:r>
              <a:rPr lang="en-US" altLang="it-IT" dirty="0" err="1">
                <a:latin typeface="Comic Sans MS" panose="030F0702030302020204" pitchFamily="66" charset="0"/>
              </a:rPr>
              <a:t>appoggio</a:t>
            </a:r>
            <a:r>
              <a:rPr lang="en-US" altLang="it-IT" dirty="0">
                <a:latin typeface="Comic Sans MS" panose="030F0702030302020204" pitchFamily="66" charset="0"/>
              </a:rPr>
              <a:t> e </a:t>
            </a:r>
            <a:r>
              <a:rPr lang="en-US" altLang="it-IT" dirty="0" err="1">
                <a:latin typeface="Comic Sans MS" panose="030F0702030302020204" pitchFamily="66" charset="0"/>
              </a:rPr>
              <a:t>sostegno</a:t>
            </a:r>
            <a:r>
              <a:rPr lang="en-US" altLang="it-IT" dirty="0">
                <a:latin typeface="Comic Sans MS" panose="030F0702030302020204" pitchFamily="66" charset="0"/>
              </a:rPr>
              <a:t> </a:t>
            </a:r>
            <a:r>
              <a:rPr lang="en-US" altLang="it-IT" dirty="0" err="1">
                <a:latin typeface="Comic Sans MS" panose="030F0702030302020204" pitchFamily="66" charset="0"/>
              </a:rPr>
              <a:t>nella</a:t>
            </a:r>
            <a:r>
              <a:rPr lang="en-US" altLang="it-IT" dirty="0">
                <a:latin typeface="Comic Sans MS" panose="030F0702030302020204" pitchFamily="66" charset="0"/>
              </a:rPr>
              <a:t> Chiesa, </a:t>
            </a:r>
            <a:r>
              <a:rPr lang="en-US" altLang="it-IT" dirty="0" err="1">
                <a:latin typeface="Comic Sans MS" panose="030F0702030302020204" pitchFamily="66" charset="0"/>
              </a:rPr>
              <a:t>che</a:t>
            </a:r>
            <a:r>
              <a:rPr lang="en-US" altLang="it-IT" dirty="0">
                <a:latin typeface="Comic Sans MS" panose="030F0702030302020204" pitchFamily="66" charset="0"/>
              </a:rPr>
              <a:t> </a:t>
            </a:r>
            <a:r>
              <a:rPr lang="en-US" altLang="it-IT" dirty="0" err="1">
                <a:latin typeface="Comic Sans MS" panose="030F0702030302020204" pitchFamily="66" charset="0"/>
              </a:rPr>
              <a:t>si</a:t>
            </a:r>
            <a:r>
              <a:rPr lang="en-US" altLang="it-IT" dirty="0">
                <a:latin typeface="Comic Sans MS" panose="030F0702030302020204" pitchFamily="66" charset="0"/>
              </a:rPr>
              <a:t> </a:t>
            </a:r>
            <a:r>
              <a:rPr lang="en-US" altLang="it-IT" dirty="0" err="1">
                <a:latin typeface="Comic Sans MS" panose="030F0702030302020204" pitchFamily="66" charset="0"/>
              </a:rPr>
              <a:t>muove</a:t>
            </a:r>
            <a:r>
              <a:rPr lang="en-US" altLang="it-IT" dirty="0">
                <a:latin typeface="Comic Sans MS" panose="030F0702030302020204" pitchFamily="66" charset="0"/>
              </a:rPr>
              <a:t> </a:t>
            </a:r>
            <a:r>
              <a:rPr lang="en-US" altLang="it-IT" dirty="0" err="1">
                <a:latin typeface="Comic Sans MS" panose="030F0702030302020204" pitchFamily="66" charset="0"/>
              </a:rPr>
              <a:t>tra</a:t>
            </a:r>
            <a:r>
              <a:rPr lang="en-US" altLang="it-IT" dirty="0">
                <a:latin typeface="Comic Sans MS" panose="030F0702030302020204" pitchFamily="66" charset="0"/>
              </a:rPr>
              <a:t> </a:t>
            </a:r>
            <a:r>
              <a:rPr lang="en-US" altLang="it-IT" dirty="0" err="1">
                <a:latin typeface="Comic Sans MS" panose="030F0702030302020204" pitchFamily="66" charset="0"/>
              </a:rPr>
              <a:t>molte</a:t>
            </a:r>
            <a:r>
              <a:rPr lang="en-US" altLang="it-IT" dirty="0">
                <a:latin typeface="Comic Sans MS" panose="030F0702030302020204" pitchFamily="66" charset="0"/>
              </a:rPr>
              <a:t> </a:t>
            </a:r>
            <a:r>
              <a:rPr lang="en-US" altLang="it-IT" dirty="0" err="1">
                <a:latin typeface="Comic Sans MS" panose="030F0702030302020204" pitchFamily="66" charset="0"/>
              </a:rPr>
              <a:t>difficoltà</a:t>
            </a:r>
            <a:r>
              <a:rPr lang="en-US" altLang="it-IT" dirty="0">
                <a:latin typeface="Comic Sans MS" panose="030F0702030302020204" pitchFamily="66" charset="0"/>
              </a:rPr>
              <a:t> e con </a:t>
            </a:r>
            <a:r>
              <a:rPr lang="en-US" altLang="it-IT" dirty="0" err="1">
                <a:latin typeface="Comic Sans MS" panose="030F0702030302020204" pitchFamily="66" charset="0"/>
              </a:rPr>
              <a:t>poco</a:t>
            </a:r>
            <a:r>
              <a:rPr lang="en-US" altLang="it-IT" dirty="0">
                <a:latin typeface="Comic Sans MS" panose="030F0702030302020204" pitchFamily="66" charset="0"/>
              </a:rPr>
              <a:t> </a:t>
            </a:r>
            <a:r>
              <a:rPr lang="en-US" altLang="it-IT" dirty="0" err="1">
                <a:latin typeface="Comic Sans MS" panose="030F0702030302020204" pitchFamily="66" charset="0"/>
              </a:rPr>
              <a:t>risultato</a:t>
            </a:r>
            <a:r>
              <a:rPr lang="en-US" altLang="it-IT" dirty="0">
                <a:latin typeface="Comic Sans MS" panose="030F0702030302020204" pitchFamily="66" charset="0"/>
              </a:rPr>
              <a:t>, </a:t>
            </a:r>
            <a:r>
              <a:rPr lang="en-US" altLang="it-IT" dirty="0" err="1">
                <a:latin typeface="Comic Sans MS" panose="030F0702030302020204" pitchFamily="66" charset="0"/>
              </a:rPr>
              <a:t>dovendo</a:t>
            </a:r>
            <a:r>
              <a:rPr lang="en-US" altLang="it-IT" dirty="0">
                <a:latin typeface="Comic Sans MS" panose="030F0702030302020204" pitchFamily="66" charset="0"/>
              </a:rPr>
              <a:t> </a:t>
            </a:r>
            <a:r>
              <a:rPr lang="en-US" altLang="it-IT" dirty="0" err="1">
                <a:latin typeface="Comic Sans MS" panose="030F0702030302020204" pitchFamily="66" charset="0"/>
              </a:rPr>
              <a:t>affrontare</a:t>
            </a:r>
            <a:r>
              <a:rPr lang="en-US" altLang="it-IT" dirty="0">
                <a:latin typeface="Comic Sans MS" panose="030F0702030302020204" pitchFamily="66" charset="0"/>
              </a:rPr>
              <a:t> un </a:t>
            </a:r>
            <a:r>
              <a:rPr lang="en-US" altLang="it-IT" dirty="0" err="1">
                <a:latin typeface="Comic Sans MS" panose="030F0702030302020204" pitchFamily="66" charset="0"/>
              </a:rPr>
              <a:t>potere</a:t>
            </a:r>
            <a:r>
              <a:rPr lang="en-US" altLang="it-IT" dirty="0">
                <a:latin typeface="Comic Sans MS" panose="030F0702030302020204" pitchFamily="66" charset="0"/>
              </a:rPr>
              <a:t> </a:t>
            </a:r>
            <a:r>
              <a:rPr lang="en-US" altLang="it-IT" dirty="0" err="1">
                <a:latin typeface="Comic Sans MS" panose="030F0702030302020204" pitchFamily="66" charset="0"/>
              </a:rPr>
              <a:t>troppo</a:t>
            </a:r>
            <a:r>
              <a:rPr lang="en-US" altLang="it-IT" dirty="0">
                <a:latin typeface="Comic Sans MS" panose="030F0702030302020204" pitchFamily="66" charset="0"/>
              </a:rPr>
              <a:t> forte e </a:t>
            </a:r>
            <a:r>
              <a:rPr lang="en-US" altLang="it-IT" dirty="0" err="1">
                <a:latin typeface="Comic Sans MS" panose="030F0702030302020204" pitchFamily="66" charset="0"/>
              </a:rPr>
              <a:t>corrotto</a:t>
            </a:r>
            <a:r>
              <a:rPr lang="en-US" altLang="it-IT" dirty="0">
                <a:latin typeface="Comic Sans MS" panose="030F0702030302020204" pitchFamily="66" charset="0"/>
              </a:rPr>
              <a:t>. </a:t>
            </a:r>
          </a:p>
          <a:p>
            <a:pPr eaLnBrk="1" hangingPunct="1">
              <a:lnSpc>
                <a:spcPct val="150000"/>
              </a:lnSpc>
              <a:buNone/>
              <a:defRPr/>
            </a:pPr>
            <a:r>
              <a:rPr lang="en-US" altLang="it-IT" dirty="0">
                <a:latin typeface="Comic Sans MS" panose="030F0702030302020204" pitchFamily="66" charset="0"/>
              </a:rPr>
              <a:t>    </a:t>
            </a:r>
            <a:r>
              <a:rPr lang="en-US" altLang="it-IT" dirty="0" err="1">
                <a:latin typeface="Comic Sans MS" panose="030F0702030302020204" pitchFamily="66" charset="0"/>
              </a:rPr>
              <a:t>Siamo</a:t>
            </a:r>
            <a:r>
              <a:rPr lang="en-US" altLang="it-IT" dirty="0">
                <a:latin typeface="Comic Sans MS" panose="030F0702030302020204" pitchFamily="66" charset="0"/>
              </a:rPr>
              <a:t> </a:t>
            </a:r>
            <a:r>
              <a:rPr lang="en-US" altLang="it-IT" dirty="0" err="1">
                <a:latin typeface="Comic Sans MS" panose="030F0702030302020204" pitchFamily="66" charset="0"/>
              </a:rPr>
              <a:t>dunque</a:t>
            </a:r>
            <a:r>
              <a:rPr lang="en-US" altLang="it-IT" dirty="0">
                <a:latin typeface="Comic Sans MS" panose="030F0702030302020204" pitchFamily="66" charset="0"/>
              </a:rPr>
              <a:t> un segno di </a:t>
            </a:r>
            <a:r>
              <a:rPr lang="en-US" altLang="it-IT" dirty="0" err="1">
                <a:latin typeface="Comic Sans MS" panose="030F0702030302020204" pitchFamily="66" charset="0"/>
              </a:rPr>
              <a:t>speranza</a:t>
            </a:r>
            <a:r>
              <a:rPr lang="en-US" altLang="it-IT" dirty="0">
                <a:latin typeface="Comic Sans MS" panose="030F0702030302020204" pitchFamily="66" charset="0"/>
              </a:rPr>
              <a:t> e </a:t>
            </a:r>
            <a:r>
              <a:rPr lang="en-US" altLang="it-IT" dirty="0" err="1">
                <a:latin typeface="Comic Sans MS" panose="030F0702030302020204" pitchFamily="66" charset="0"/>
              </a:rPr>
              <a:t>promotori</a:t>
            </a:r>
            <a:r>
              <a:rPr lang="en-US" altLang="it-IT" dirty="0">
                <a:latin typeface="Comic Sans MS" panose="030F0702030302020204" pitchFamily="66" charset="0"/>
              </a:rPr>
              <a:t> </a:t>
            </a:r>
            <a:r>
              <a:rPr lang="en-US" altLang="it-IT" dirty="0" err="1">
                <a:latin typeface="Comic Sans MS" panose="030F0702030302020204" pitchFamily="66" charset="0"/>
              </a:rPr>
              <a:t>della</a:t>
            </a:r>
            <a:r>
              <a:rPr lang="en-US" altLang="it-IT" dirty="0">
                <a:latin typeface="Comic Sans MS" panose="030F0702030302020204" pitchFamily="66" charset="0"/>
              </a:rPr>
              <a:t> </a:t>
            </a:r>
            <a:r>
              <a:rPr lang="en-US" altLang="it-IT" dirty="0" err="1">
                <a:latin typeface="Comic Sans MS" panose="030F0702030302020204" pitchFamily="66" charset="0"/>
              </a:rPr>
              <a:t>giustizia</a:t>
            </a:r>
            <a:r>
              <a:rPr lang="en-US" altLang="it-IT" dirty="0">
                <a:latin typeface="Comic Sans MS" panose="030F0702030302020204" pitchFamily="66" charset="0"/>
              </a:rPr>
              <a:t> ».</a:t>
            </a:r>
            <a:endParaRPr lang="it-IT" altLang="it-IT" dirty="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5362" name="Picture 3" descr="- App000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50" y="728663"/>
            <a:ext cx="65913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31815">
              <a:srgbClr val="44546A"/>
            </a:gs>
            <a:gs pos="90000">
              <a:schemeClr val="tx1"/>
            </a:gs>
            <a:gs pos="84000">
              <a:srgbClr val="44546A"/>
            </a:gs>
            <a:gs pos="63000">
              <a:srgbClr val="44546A"/>
            </a:gs>
            <a:gs pos="71000">
              <a:srgbClr val="44546A"/>
            </a:gs>
            <a:gs pos="83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idx="1"/>
          </p:nvPr>
        </p:nvSpPr>
        <p:spPr>
          <a:xfrm>
            <a:off x="443372" y="224631"/>
            <a:ext cx="11305256" cy="6408738"/>
          </a:xfrm>
          <a:solidFill>
            <a:srgbClr val="F0F5C1"/>
          </a:solidFill>
          <a:ln>
            <a:solidFill>
              <a:schemeClr val="tx1"/>
            </a:solidFill>
            <a:miter lim="800000"/>
            <a:headEnd/>
            <a:tailEnd/>
          </a:ln>
        </p:spPr>
        <p:txBody>
          <a:bodyPr/>
          <a:lstStyle/>
          <a:p>
            <a:pPr eaLnBrk="1" hangingPunct="1">
              <a:buFontTx/>
              <a:buNone/>
            </a:pPr>
            <a:r>
              <a:rPr lang="en-US" altLang="it-IT" dirty="0" smtClean="0"/>
              <a:t>In </a:t>
            </a:r>
            <a:r>
              <a:rPr lang="en-US" altLang="it-IT" dirty="0" err="1" smtClean="0"/>
              <a:t>un’altra</a:t>
            </a:r>
            <a:r>
              <a:rPr lang="en-US" altLang="it-IT" dirty="0" smtClean="0"/>
              <a:t> </a:t>
            </a:r>
            <a:r>
              <a:rPr lang="en-US" altLang="it-IT" dirty="0" err="1" smtClean="0"/>
              <a:t>lettera</a:t>
            </a:r>
            <a:r>
              <a:rPr lang="en-US" altLang="it-IT" dirty="0" smtClean="0"/>
              <a:t> p. </a:t>
            </a:r>
            <a:r>
              <a:rPr lang="en-US" altLang="it-IT" dirty="0" err="1" smtClean="0"/>
              <a:t>Tullio</a:t>
            </a:r>
            <a:r>
              <a:rPr lang="en-US" altLang="it-IT" dirty="0" smtClean="0"/>
              <a:t> </a:t>
            </a:r>
            <a:r>
              <a:rPr lang="en-US" altLang="it-IT" dirty="0" err="1" smtClean="0"/>
              <a:t>Favali</a:t>
            </a:r>
            <a:r>
              <a:rPr lang="en-US" altLang="it-IT" dirty="0" smtClean="0"/>
              <a:t> </a:t>
            </a:r>
            <a:r>
              <a:rPr lang="en-US" altLang="it-IT" dirty="0" err="1" smtClean="0"/>
              <a:t>scrive</a:t>
            </a:r>
            <a:r>
              <a:rPr lang="en-US" altLang="it-IT" dirty="0" smtClean="0"/>
              <a:t>: </a:t>
            </a:r>
          </a:p>
          <a:p>
            <a:pPr eaLnBrk="1" hangingPunct="1">
              <a:buFontTx/>
              <a:buNone/>
            </a:pPr>
            <a:endParaRPr lang="en-US" altLang="it-IT" sz="1000" dirty="0" smtClean="0"/>
          </a:p>
          <a:p>
            <a:pPr eaLnBrk="1" hangingPunct="1">
              <a:lnSpc>
                <a:spcPct val="150000"/>
              </a:lnSpc>
              <a:buFontTx/>
              <a:buNone/>
            </a:pPr>
            <a:r>
              <a:rPr lang="en-US" altLang="it-IT" sz="2400" dirty="0" smtClean="0">
                <a:latin typeface="Comic Sans MS" panose="030F0702030302020204" pitchFamily="66" charset="0"/>
              </a:rPr>
              <a:t>«La </a:t>
            </a:r>
            <a:r>
              <a:rPr lang="en-US" altLang="it-IT" sz="2400" dirty="0" err="1" smtClean="0">
                <a:latin typeface="Comic Sans MS" panose="030F0702030302020204" pitchFamily="66" charset="0"/>
              </a:rPr>
              <a:t>pazienza</a:t>
            </a:r>
            <a:r>
              <a:rPr lang="en-US" altLang="it-IT" sz="2400" dirty="0" smtClean="0">
                <a:latin typeface="Comic Sans MS" panose="030F0702030302020204" pitchFamily="66" charset="0"/>
              </a:rPr>
              <a:t> ha un </a:t>
            </a:r>
            <a:r>
              <a:rPr lang="en-US" altLang="it-IT" sz="2400" dirty="0" err="1" smtClean="0">
                <a:latin typeface="Comic Sans MS" panose="030F0702030302020204" pitchFamily="66" charset="0"/>
              </a:rPr>
              <a:t>limite</a:t>
            </a:r>
            <a:r>
              <a:rPr lang="en-US" altLang="it-IT" sz="2400" dirty="0" smtClean="0">
                <a:latin typeface="Comic Sans MS" panose="030F0702030302020204" pitchFamily="66" charset="0"/>
              </a:rPr>
              <a:t> e la </a:t>
            </a:r>
            <a:r>
              <a:rPr lang="en-US" altLang="it-IT" sz="2400" dirty="0" err="1" smtClean="0">
                <a:latin typeface="Comic Sans MS" panose="030F0702030302020204" pitchFamily="66" charset="0"/>
              </a:rPr>
              <a:t>reazione</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che</a:t>
            </a:r>
            <a:r>
              <a:rPr lang="en-US" altLang="it-IT" sz="2400" dirty="0" smtClean="0">
                <a:latin typeface="Comic Sans MS" panose="030F0702030302020204" pitchFamily="66" charset="0"/>
              </a:rPr>
              <a:t> ne </a:t>
            </a:r>
            <a:r>
              <a:rPr lang="en-US" altLang="it-IT" sz="2400" dirty="0" err="1" smtClean="0">
                <a:latin typeface="Comic Sans MS" panose="030F0702030302020204" pitchFamily="66" charset="0"/>
              </a:rPr>
              <a:t>verrà</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quando</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il</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popolo</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prenderà</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coscienza</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dei</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propri</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diritti</a:t>
            </a:r>
            <a:r>
              <a:rPr lang="en-US" altLang="it-IT" sz="2400" dirty="0" smtClean="0">
                <a:latin typeface="Comic Sans MS" panose="030F0702030302020204" pitchFamily="66" charset="0"/>
              </a:rPr>
              <a:t>, non </a:t>
            </a:r>
            <a:r>
              <a:rPr lang="en-US" altLang="it-IT" sz="2400" dirty="0" err="1" smtClean="0">
                <a:latin typeface="Comic Sans MS" panose="030F0702030302020204" pitchFamily="66" charset="0"/>
              </a:rPr>
              <a:t>si</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può</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prevedere</a:t>
            </a:r>
            <a:r>
              <a:rPr lang="en-US" altLang="it-IT" sz="2400" dirty="0" smtClean="0">
                <a:latin typeface="Comic Sans MS" panose="030F0702030302020204" pitchFamily="66" charset="0"/>
              </a:rPr>
              <a:t>. La </a:t>
            </a:r>
            <a:r>
              <a:rPr lang="en-US" altLang="it-IT" sz="2400" dirty="0" err="1" smtClean="0">
                <a:latin typeface="Comic Sans MS" panose="030F0702030302020204" pitchFamily="66" charset="0"/>
              </a:rPr>
              <a:t>situazione</a:t>
            </a:r>
            <a:r>
              <a:rPr lang="en-US" altLang="it-IT" sz="2400" dirty="0" smtClean="0">
                <a:latin typeface="Comic Sans MS" panose="030F0702030302020204" pitchFamily="66" charset="0"/>
              </a:rPr>
              <a:t> è </a:t>
            </a:r>
            <a:r>
              <a:rPr lang="en-US" altLang="it-IT" sz="2400" dirty="0" err="1" smtClean="0">
                <a:latin typeface="Comic Sans MS" panose="030F0702030302020204" pitchFamily="66" charset="0"/>
              </a:rPr>
              <a:t>critica</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Tutto</a:t>
            </a:r>
            <a:r>
              <a:rPr lang="en-US" altLang="it-IT" sz="2400" dirty="0" smtClean="0">
                <a:latin typeface="Comic Sans MS" panose="030F0702030302020204" pitchFamily="66" charset="0"/>
              </a:rPr>
              <a:t> urge un </a:t>
            </a:r>
            <a:r>
              <a:rPr lang="en-US" altLang="it-IT" sz="2400" dirty="0" err="1" smtClean="0">
                <a:latin typeface="Comic Sans MS" panose="030F0702030302020204" pitchFamily="66" charset="0"/>
              </a:rPr>
              <a:t>cambiamento</a:t>
            </a:r>
            <a:r>
              <a:rPr lang="en-US" altLang="it-IT" sz="2400" dirty="0" smtClean="0">
                <a:latin typeface="Comic Sans MS" panose="030F0702030302020204" pitchFamily="66" charset="0"/>
              </a:rPr>
              <a:t>. Ma in quale </a:t>
            </a:r>
            <a:r>
              <a:rPr lang="en-US" altLang="it-IT" sz="2400" dirty="0" err="1" smtClean="0">
                <a:latin typeface="Comic Sans MS" panose="030F0702030302020204" pitchFamily="66" charset="0"/>
              </a:rPr>
              <a:t>direzione</a:t>
            </a:r>
            <a:r>
              <a:rPr lang="en-US" altLang="it-IT" sz="2400" dirty="0" smtClean="0">
                <a:latin typeface="Comic Sans MS" panose="030F0702030302020204" pitchFamily="66" charset="0"/>
              </a:rPr>
              <a:t>, in </a:t>
            </a:r>
            <a:r>
              <a:rPr lang="en-US" altLang="it-IT" sz="2400" dirty="0" err="1" smtClean="0">
                <a:latin typeface="Comic Sans MS" panose="030F0702030302020204" pitchFamily="66" charset="0"/>
              </a:rPr>
              <a:t>che</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modo</a:t>
            </a:r>
            <a:r>
              <a:rPr lang="en-US" altLang="it-IT" sz="2400" dirty="0" smtClean="0">
                <a:latin typeface="Comic Sans MS" panose="030F0702030302020204" pitchFamily="66" charset="0"/>
              </a:rPr>
              <a:t>? </a:t>
            </a:r>
            <a:endParaRPr lang="en-US" altLang="it-IT" sz="1200" dirty="0" smtClean="0">
              <a:latin typeface="Comic Sans MS" panose="030F0702030302020204" pitchFamily="66" charset="0"/>
            </a:endParaRPr>
          </a:p>
          <a:p>
            <a:pPr eaLnBrk="1" hangingPunct="1">
              <a:lnSpc>
                <a:spcPct val="150000"/>
              </a:lnSpc>
              <a:buFontTx/>
              <a:buNone/>
            </a:pPr>
            <a:r>
              <a:rPr lang="en-US" altLang="it-IT" sz="2400" dirty="0" smtClean="0">
                <a:latin typeface="Comic Sans MS" panose="030F0702030302020204" pitchFamily="66" charset="0"/>
              </a:rPr>
              <a:t>Chi </a:t>
            </a:r>
            <a:r>
              <a:rPr lang="en-US" altLang="it-IT" sz="2400" dirty="0" err="1" smtClean="0">
                <a:latin typeface="Comic Sans MS" panose="030F0702030302020204" pitchFamily="66" charset="0"/>
              </a:rPr>
              <a:t>auspica</a:t>
            </a:r>
            <a:r>
              <a:rPr lang="en-US" altLang="it-IT" sz="2400" dirty="0" smtClean="0">
                <a:latin typeface="Comic Sans MS" panose="030F0702030302020204" pitchFamily="66" charset="0"/>
              </a:rPr>
              <a:t> un </a:t>
            </a:r>
            <a:r>
              <a:rPr lang="en-US" altLang="it-IT" sz="2400" dirty="0" err="1" smtClean="0">
                <a:latin typeface="Comic Sans MS" panose="030F0702030302020204" pitchFamily="66" charset="0"/>
              </a:rPr>
              <a:t>cambiamento</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radicale</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attraverso</a:t>
            </a:r>
            <a:r>
              <a:rPr lang="en-US" altLang="it-IT" sz="2400" dirty="0" smtClean="0">
                <a:latin typeface="Comic Sans MS" panose="030F0702030302020204" pitchFamily="66" charset="0"/>
              </a:rPr>
              <a:t> la </a:t>
            </a:r>
            <a:r>
              <a:rPr lang="en-US" altLang="it-IT" sz="2400" dirty="0" err="1" smtClean="0">
                <a:latin typeface="Comic Sans MS" panose="030F0702030302020204" pitchFamily="66" charset="0"/>
              </a:rPr>
              <a:t>rivoluzione</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armata</a:t>
            </a:r>
            <a:r>
              <a:rPr lang="en-US" altLang="it-IT" sz="2400" dirty="0" smtClean="0">
                <a:latin typeface="Comic Sans MS" panose="030F0702030302020204" pitchFamily="66" charset="0"/>
              </a:rPr>
              <a:t>, con </a:t>
            </a:r>
            <a:r>
              <a:rPr lang="en-US" altLang="it-IT" sz="2400" dirty="0" err="1" smtClean="0">
                <a:latin typeface="Comic Sans MS" panose="030F0702030302020204" pitchFamily="66" charset="0"/>
              </a:rPr>
              <a:t>innegabile</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spargimento</a:t>
            </a:r>
            <a:r>
              <a:rPr lang="en-US" altLang="it-IT" sz="2400" dirty="0" smtClean="0">
                <a:latin typeface="Comic Sans MS" panose="030F0702030302020204" pitchFamily="66" charset="0"/>
              </a:rPr>
              <a:t> di </a:t>
            </a:r>
            <a:r>
              <a:rPr lang="en-US" altLang="it-IT" sz="2400" dirty="0" err="1" smtClean="0">
                <a:latin typeface="Comic Sans MS" panose="030F0702030302020204" pitchFamily="66" charset="0"/>
              </a:rPr>
              <a:t>sangue</a:t>
            </a:r>
            <a:r>
              <a:rPr lang="en-US" altLang="it-IT" sz="2400" dirty="0" smtClean="0">
                <a:latin typeface="Comic Sans MS" panose="030F0702030302020204" pitchFamily="66" charset="0"/>
              </a:rPr>
              <a:t>, a un </a:t>
            </a:r>
            <a:r>
              <a:rPr lang="en-US" altLang="it-IT" sz="2400" dirty="0" err="1" smtClean="0">
                <a:latin typeface="Comic Sans MS" panose="030F0702030302020204" pitchFamily="66" charset="0"/>
              </a:rPr>
              <a:t>prezzo</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troppo</a:t>
            </a:r>
            <a:r>
              <a:rPr lang="en-US" altLang="it-IT" sz="2400" dirty="0" smtClean="0">
                <a:latin typeface="Comic Sans MS" panose="030F0702030302020204" pitchFamily="66" charset="0"/>
              </a:rPr>
              <a:t> alto di </a:t>
            </a:r>
            <a:r>
              <a:rPr lang="en-US" altLang="it-IT" sz="2400" dirty="0" err="1" smtClean="0">
                <a:latin typeface="Comic Sans MS" panose="030F0702030302020204" pitchFamily="66" charset="0"/>
              </a:rPr>
              <a:t>vite</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umane</a:t>
            </a:r>
            <a:r>
              <a:rPr lang="en-US" altLang="it-IT" sz="2400" dirty="0" smtClean="0">
                <a:latin typeface="Comic Sans MS" panose="030F0702030302020204" pitchFamily="66" charset="0"/>
              </a:rPr>
              <a:t>. </a:t>
            </a:r>
            <a:endParaRPr lang="en-US" altLang="it-IT" sz="1200" dirty="0" smtClean="0">
              <a:latin typeface="Comic Sans MS" panose="030F0702030302020204" pitchFamily="66" charset="0"/>
            </a:endParaRPr>
          </a:p>
          <a:p>
            <a:pPr eaLnBrk="1" hangingPunct="1">
              <a:lnSpc>
                <a:spcPct val="150000"/>
              </a:lnSpc>
              <a:buFontTx/>
              <a:buNone/>
            </a:pPr>
            <a:r>
              <a:rPr lang="en-US" altLang="it-IT" sz="2400" dirty="0" smtClean="0">
                <a:latin typeface="Comic Sans MS" panose="030F0702030302020204" pitchFamily="66" charset="0"/>
              </a:rPr>
              <a:t>Chi </a:t>
            </a:r>
            <a:r>
              <a:rPr lang="en-US" altLang="it-IT" sz="2400" dirty="0" err="1" smtClean="0">
                <a:latin typeface="Comic Sans MS" panose="030F0702030302020204" pitchFamily="66" charset="0"/>
              </a:rPr>
              <a:t>vorrebbe</a:t>
            </a:r>
            <a:r>
              <a:rPr lang="en-US" altLang="it-IT" sz="2400" dirty="0" smtClean="0">
                <a:latin typeface="Comic Sans MS" panose="030F0702030302020204" pitchFamily="66" charset="0"/>
              </a:rPr>
              <a:t> un </a:t>
            </a:r>
            <a:r>
              <a:rPr lang="en-US" altLang="it-IT" sz="2400" dirty="0" err="1" smtClean="0">
                <a:latin typeface="Comic Sans MS" panose="030F0702030302020204" pitchFamily="66" charset="0"/>
              </a:rPr>
              <a:t>cambiamento</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graduale</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attraverso</a:t>
            </a:r>
            <a:r>
              <a:rPr lang="en-US" altLang="it-IT" sz="2400" dirty="0" smtClean="0">
                <a:latin typeface="Comic Sans MS" panose="030F0702030302020204" pitchFamily="66" charset="0"/>
              </a:rPr>
              <a:t> vie </a:t>
            </a:r>
            <a:r>
              <a:rPr lang="en-US" altLang="it-IT" sz="2400" dirty="0" err="1" smtClean="0">
                <a:latin typeface="Comic Sans MS" panose="030F0702030302020204" pitchFamily="66" charset="0"/>
              </a:rPr>
              <a:t>costituzionali</a:t>
            </a:r>
            <a:r>
              <a:rPr lang="en-US" altLang="it-IT" sz="2400" dirty="0" smtClean="0">
                <a:latin typeface="Comic Sans MS" panose="030F0702030302020204" pitchFamily="66" charset="0"/>
              </a:rPr>
              <a:t> e </a:t>
            </a:r>
            <a:r>
              <a:rPr lang="en-US" altLang="it-IT" sz="2400" dirty="0" err="1" smtClean="0">
                <a:latin typeface="Comic Sans MS" panose="030F0702030302020204" pitchFamily="66" charset="0"/>
              </a:rPr>
              <a:t>diplomatiche</a:t>
            </a:r>
            <a:r>
              <a:rPr lang="en-US" altLang="it-IT" sz="2400" dirty="0" smtClean="0">
                <a:latin typeface="Comic Sans MS" panose="030F0702030302020204" pitchFamily="66" charset="0"/>
              </a:rPr>
              <a:t> in un </a:t>
            </a:r>
            <a:r>
              <a:rPr lang="en-US" altLang="it-IT" sz="2400" dirty="0" err="1" smtClean="0">
                <a:latin typeface="Comic Sans MS" panose="030F0702030302020204" pitchFamily="66" charset="0"/>
              </a:rPr>
              <a:t>modo</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meno</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violento</a:t>
            </a:r>
            <a:r>
              <a:rPr lang="en-US" altLang="it-IT" sz="2400" dirty="0" smtClean="0">
                <a:latin typeface="Comic Sans MS" panose="030F0702030302020204" pitchFamily="66" charset="0"/>
              </a:rPr>
              <a:t> e </a:t>
            </a:r>
            <a:r>
              <a:rPr lang="en-US" altLang="it-IT" sz="2400" dirty="0" err="1" smtClean="0">
                <a:latin typeface="Comic Sans MS" panose="030F0702030302020204" pitchFamily="66" charset="0"/>
              </a:rPr>
              <a:t>più</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pacifico</a:t>
            </a:r>
            <a:r>
              <a:rPr lang="en-US" altLang="it-IT" sz="2400" dirty="0" smtClean="0">
                <a:latin typeface="Comic Sans MS" panose="030F0702030302020204" pitchFamily="66" charset="0"/>
              </a:rPr>
              <a:t>. Il </a:t>
            </a:r>
            <a:r>
              <a:rPr lang="en-US" altLang="it-IT" sz="2400" dirty="0" err="1" smtClean="0">
                <a:latin typeface="Comic Sans MS" panose="030F0702030302020204" pitchFamily="66" charset="0"/>
              </a:rPr>
              <a:t>futuro</a:t>
            </a:r>
            <a:r>
              <a:rPr lang="en-US" altLang="it-IT" sz="2400" dirty="0" smtClean="0">
                <a:latin typeface="Comic Sans MS" panose="030F0702030302020204" pitchFamily="66" charset="0"/>
              </a:rPr>
              <a:t> è </a:t>
            </a:r>
            <a:r>
              <a:rPr lang="en-US" altLang="it-IT" sz="2400" dirty="0" err="1" smtClean="0">
                <a:latin typeface="Comic Sans MS" panose="030F0702030302020204" pitchFamily="66" charset="0"/>
              </a:rPr>
              <a:t>incerto</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Speriamo</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che</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tutto</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avvenga</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rispettando</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i</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ritmi</a:t>
            </a:r>
            <a:r>
              <a:rPr lang="en-US" altLang="it-IT" sz="2400" dirty="0" smtClean="0">
                <a:latin typeface="Comic Sans MS" panose="030F0702030302020204" pitchFamily="66" charset="0"/>
              </a:rPr>
              <a:t> di </a:t>
            </a:r>
            <a:r>
              <a:rPr lang="en-US" altLang="it-IT" sz="2400" dirty="0" err="1" smtClean="0">
                <a:latin typeface="Comic Sans MS" panose="030F0702030302020204" pitchFamily="66" charset="0"/>
              </a:rPr>
              <a:t>crescita</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della</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gente</a:t>
            </a:r>
            <a:r>
              <a:rPr lang="en-US" altLang="it-IT" sz="2400" dirty="0" smtClean="0">
                <a:latin typeface="Comic Sans MS" panose="030F0702030302020204" pitchFamily="66" charset="0"/>
              </a:rPr>
              <a:t>. </a:t>
            </a:r>
            <a:r>
              <a:rPr lang="en-US" altLang="it-IT" sz="2400" dirty="0" err="1" smtClean="0">
                <a:latin typeface="Comic Sans MS" panose="030F0702030302020204" pitchFamily="66" charset="0"/>
              </a:rPr>
              <a:t>Dio</a:t>
            </a:r>
            <a:r>
              <a:rPr lang="en-US" altLang="it-IT" sz="2400" dirty="0" smtClean="0">
                <a:latin typeface="Comic Sans MS" panose="030F0702030302020204" pitchFamily="66" charset="0"/>
              </a:rPr>
              <a:t> ci </a:t>
            </a:r>
            <a:r>
              <a:rPr lang="en-US" altLang="it-IT" sz="2400" dirty="0" err="1" smtClean="0">
                <a:latin typeface="Comic Sans MS" panose="030F0702030302020204" pitchFamily="66" charset="0"/>
              </a:rPr>
              <a:t>aiuti</a:t>
            </a:r>
            <a:r>
              <a:rPr lang="en-US" altLang="it-IT" sz="2400" dirty="0" smtClean="0">
                <a:latin typeface="Comic Sans MS" panose="030F0702030302020204" pitchFamily="66" charset="0"/>
              </a:rPr>
              <a:t> e ci </a:t>
            </a:r>
            <a:r>
              <a:rPr lang="en-US" altLang="it-IT" sz="2400" dirty="0" err="1" smtClean="0">
                <a:latin typeface="Comic Sans MS" panose="030F0702030302020204" pitchFamily="66" charset="0"/>
              </a:rPr>
              <a:t>benedica</a:t>
            </a:r>
            <a:r>
              <a:rPr lang="en-US" altLang="it-IT" sz="2400" dirty="0" smtClean="0">
                <a:latin typeface="Comic Sans MS" panose="030F0702030302020204" pitchFamily="66" charset="0"/>
              </a:rPr>
              <a:t> ».</a:t>
            </a:r>
            <a:endParaRPr lang="it-IT" altLang="it-IT" sz="2400" dirty="0" smtClean="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73000">
              <a:schemeClr val="tx1"/>
            </a:gs>
            <a:gs pos="0">
              <a:srgbClr val="44546A"/>
            </a:gs>
            <a:gs pos="0">
              <a:srgbClr val="44546A"/>
            </a:gs>
            <a:gs pos="0">
              <a:srgbClr val="44546A"/>
            </a:gs>
            <a:gs pos="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idx="1"/>
          </p:nvPr>
        </p:nvSpPr>
        <p:spPr>
          <a:xfrm>
            <a:off x="875420" y="692547"/>
            <a:ext cx="10441160" cy="5472906"/>
          </a:xfrm>
          <a:solidFill>
            <a:srgbClr val="F0F5C1"/>
          </a:solidFill>
          <a:ln>
            <a:solidFill>
              <a:schemeClr val="tx1"/>
            </a:solidFill>
            <a:miter lim="800000"/>
            <a:headEnd/>
            <a:tailEnd/>
          </a:ln>
        </p:spPr>
        <p:txBody>
          <a:bodyPr/>
          <a:lstStyle/>
          <a:p>
            <a:pPr eaLnBrk="1" hangingPunct="1">
              <a:lnSpc>
                <a:spcPct val="150000"/>
              </a:lnSpc>
            </a:pPr>
            <a:r>
              <a:rPr lang="it-IT" altLang="it-IT" dirty="0" smtClean="0"/>
              <a:t>I musulmani reagirono con estrema violenza. Ben presto costituirono un fronte rivoluzionario che pretendeva di formare uno stato musulmano completamente indipendente dalla politica di Marcos e, soprattutto, non sottomesso alle multinazionali conquistatrici.</a:t>
            </a:r>
          </a:p>
          <a:p>
            <a:pPr eaLnBrk="1" hangingPunct="1">
              <a:lnSpc>
                <a:spcPct val="150000"/>
              </a:lnSpc>
            </a:pPr>
            <a:r>
              <a:rPr lang="it-IT" altLang="it-IT" dirty="0" smtClean="0"/>
              <a:t>Agli inizi degli anni Settanta scoppiò la grande guerra civile; musulmani e cristiani ingaggiarono violenti scontri, con atroci delitti, torture e massacri con esecuzioni sommarie.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53000">
              <a:schemeClr val="tx1"/>
            </a:gs>
            <a:gs pos="0">
              <a:srgbClr val="44546A"/>
            </a:gs>
            <a:gs pos="0">
              <a:srgbClr val="44546A"/>
            </a:gs>
            <a:gs pos="0">
              <a:srgbClr val="44546A"/>
            </a:gs>
            <a:gs pos="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idx="1"/>
          </p:nvPr>
        </p:nvSpPr>
        <p:spPr>
          <a:xfrm>
            <a:off x="2171440" y="1377157"/>
            <a:ext cx="7849120" cy="4103687"/>
          </a:xfrm>
          <a:solidFill>
            <a:srgbClr val="F0F5C1"/>
          </a:solidFill>
          <a:ln>
            <a:solidFill>
              <a:schemeClr val="tx1"/>
            </a:solidFill>
            <a:miter lim="800000"/>
            <a:headEnd/>
            <a:tailEnd/>
          </a:ln>
        </p:spPr>
        <p:txBody>
          <a:bodyPr/>
          <a:lstStyle/>
          <a:p>
            <a:pPr eaLnBrk="1" hangingPunct="1"/>
            <a:endParaRPr lang="it-IT" altLang="it-IT" dirty="0" smtClean="0"/>
          </a:p>
          <a:p>
            <a:pPr eaLnBrk="1" hangingPunct="1">
              <a:lnSpc>
                <a:spcPct val="150000"/>
              </a:lnSpc>
            </a:pPr>
            <a:r>
              <a:rPr lang="it-IT" altLang="it-IT" dirty="0" smtClean="0"/>
              <a:t>L’occidente tacque, fece finta di nulla. </a:t>
            </a:r>
          </a:p>
          <a:p>
            <a:pPr eaLnBrk="1" hangingPunct="1">
              <a:lnSpc>
                <a:spcPct val="150000"/>
              </a:lnSpc>
              <a:buFontTx/>
              <a:buNone/>
            </a:pPr>
            <a:r>
              <a:rPr lang="it-IT" altLang="it-IT" dirty="0" smtClean="0"/>
              <a:t>Il governo Marcos reagì, ma esclusivamente a difesa degli interessi delle multinazionali. </a:t>
            </a:r>
          </a:p>
          <a:p>
            <a:pPr eaLnBrk="1" hangingPunct="1">
              <a:lnSpc>
                <a:spcPct val="150000"/>
              </a:lnSpc>
              <a:buFontTx/>
              <a:buNone/>
            </a:pPr>
            <a:r>
              <a:rPr lang="it-IT" altLang="it-IT" dirty="0" smtClean="0"/>
              <a:t>Nell’esercito vennero arruolati i membri più fanatici dei gruppi </a:t>
            </a:r>
            <a:r>
              <a:rPr lang="it-IT" altLang="it-IT" dirty="0" err="1" smtClean="0"/>
              <a:t>Ilagà</a:t>
            </a:r>
            <a:r>
              <a:rPr lang="it-IT" altLang="it-IT" dirty="0" smtClean="0"/>
              <a:t>. </a:t>
            </a:r>
          </a:p>
          <a:p>
            <a:pPr eaLnBrk="1" hangingPunct="1"/>
            <a:endParaRPr lang="it-IT" altLang="it-IT"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53000">
              <a:schemeClr val="tx1"/>
            </a:gs>
            <a:gs pos="0">
              <a:srgbClr val="44546A"/>
            </a:gs>
            <a:gs pos="0">
              <a:srgbClr val="44546A"/>
            </a:gs>
            <a:gs pos="0">
              <a:srgbClr val="44546A"/>
            </a:gs>
            <a:gs pos="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idx="1"/>
          </p:nvPr>
        </p:nvSpPr>
        <p:spPr>
          <a:xfrm>
            <a:off x="587389" y="944563"/>
            <a:ext cx="11017223" cy="4968875"/>
          </a:xfrm>
          <a:solidFill>
            <a:srgbClr val="F0F5C1"/>
          </a:solidFill>
          <a:ln>
            <a:solidFill>
              <a:schemeClr val="tx1"/>
            </a:solidFill>
            <a:miter lim="800000"/>
            <a:headEnd/>
            <a:tailEnd/>
          </a:ln>
        </p:spPr>
        <p:txBody>
          <a:bodyPr/>
          <a:lstStyle/>
          <a:p>
            <a:pPr eaLnBrk="1" hangingPunct="1"/>
            <a:endParaRPr lang="it-IT" altLang="it-IT" dirty="0" smtClean="0"/>
          </a:p>
          <a:p>
            <a:pPr eaLnBrk="1" hangingPunct="1">
              <a:lnSpc>
                <a:spcPct val="150000"/>
              </a:lnSpc>
            </a:pPr>
            <a:r>
              <a:rPr lang="it-IT" altLang="it-IT" sz="4000" dirty="0" smtClean="0">
                <a:latin typeface="Arial" panose="020B0604020202020204" pitchFamily="34" charset="0"/>
                <a:cs typeface="Arial" panose="020B0604020202020204" pitchFamily="34" charset="0"/>
              </a:rPr>
              <a:t>A </a:t>
            </a:r>
            <a:r>
              <a:rPr lang="it-IT" altLang="it-IT" sz="4000" dirty="0" err="1" smtClean="0">
                <a:latin typeface="Arial" panose="020B0604020202020204" pitchFamily="34" charset="0"/>
                <a:cs typeface="Arial" panose="020B0604020202020204" pitchFamily="34" charset="0"/>
              </a:rPr>
              <a:t>Tulunan</a:t>
            </a:r>
            <a:r>
              <a:rPr lang="it-IT" altLang="it-IT" sz="4000" dirty="0" smtClean="0">
                <a:latin typeface="Arial" panose="020B0604020202020204" pitchFamily="34" charset="0"/>
                <a:cs typeface="Arial" panose="020B0604020202020204" pitchFamily="34" charset="0"/>
              </a:rPr>
              <a:t> la guerra civile arrivò nel 1972, </a:t>
            </a:r>
          </a:p>
          <a:p>
            <a:pPr marL="0" indent="0" eaLnBrk="1" hangingPunct="1">
              <a:lnSpc>
                <a:spcPct val="150000"/>
              </a:lnSpc>
              <a:buNone/>
            </a:pPr>
            <a:r>
              <a:rPr lang="it-IT" altLang="it-IT" sz="4000" dirty="0" smtClean="0">
                <a:latin typeface="Arial" panose="020B0604020202020204" pitchFamily="34" charset="0"/>
                <a:cs typeface="Arial" panose="020B0604020202020204" pitchFamily="34" charset="0"/>
              </a:rPr>
              <a:t>anno della legge marziale imposta da Marcos. </a:t>
            </a:r>
          </a:p>
          <a:p>
            <a:pPr marL="0" indent="0" eaLnBrk="1" hangingPunct="1">
              <a:lnSpc>
                <a:spcPct val="150000"/>
              </a:lnSpc>
              <a:buNone/>
            </a:pPr>
            <a:r>
              <a:rPr lang="it-IT" altLang="it-IT" sz="4000" dirty="0" smtClean="0">
                <a:latin typeface="Arial" panose="020B0604020202020204" pitchFamily="34" charset="0"/>
                <a:cs typeface="Arial" panose="020B0604020202020204" pitchFamily="34" charset="0"/>
              </a:rPr>
              <a:t>La zona divenne il centro più famigerato dell’isola, noto per il terrorismo e per le torture.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idx="1"/>
          </p:nvPr>
        </p:nvSpPr>
        <p:spPr>
          <a:xfrm>
            <a:off x="659396" y="621048"/>
            <a:ext cx="10873208" cy="5615905"/>
          </a:xfrm>
          <a:solidFill>
            <a:srgbClr val="F0F5C1"/>
          </a:solidFill>
          <a:ln>
            <a:solidFill>
              <a:schemeClr val="tx1"/>
            </a:solidFill>
            <a:miter lim="800000"/>
            <a:headEnd/>
            <a:tailEnd/>
          </a:ln>
        </p:spPr>
        <p:txBody>
          <a:bodyPr/>
          <a:lstStyle/>
          <a:p>
            <a:pPr algn="ctr" eaLnBrk="1" hangingPunct="1">
              <a:lnSpc>
                <a:spcPct val="150000"/>
              </a:lnSpc>
            </a:pPr>
            <a:r>
              <a:rPr lang="it-IT" altLang="it-IT" dirty="0" smtClean="0">
                <a:latin typeface="Arial" panose="020B0604020202020204" pitchFamily="34" charset="0"/>
                <a:cs typeface="Arial" panose="020B0604020202020204" pitchFamily="34" charset="0"/>
              </a:rPr>
              <a:t>Nella contrada </a:t>
            </a:r>
            <a:r>
              <a:rPr lang="it-IT" altLang="it-IT" i="1" dirty="0" smtClean="0">
                <a:latin typeface="Arial" panose="020B0604020202020204" pitchFamily="34" charset="0"/>
                <a:cs typeface="Arial" panose="020B0604020202020204" pitchFamily="34" charset="0"/>
              </a:rPr>
              <a:t>La Esperanza</a:t>
            </a:r>
            <a:r>
              <a:rPr lang="it-IT" altLang="it-IT" dirty="0" smtClean="0">
                <a:latin typeface="Arial" panose="020B0604020202020204" pitchFamily="34" charset="0"/>
                <a:cs typeface="Arial" panose="020B0604020202020204" pitchFamily="34" charset="0"/>
              </a:rPr>
              <a:t>, dove avverrà l’assassinio di p. Tullio </a:t>
            </a:r>
            <a:r>
              <a:rPr lang="it-IT" altLang="it-IT" dirty="0" err="1" smtClean="0">
                <a:latin typeface="Arial" panose="020B0604020202020204" pitchFamily="34" charset="0"/>
                <a:cs typeface="Arial" panose="020B0604020202020204" pitchFamily="34" charset="0"/>
              </a:rPr>
              <a:t>Favali</a:t>
            </a:r>
            <a:r>
              <a:rPr lang="it-IT" altLang="it-IT" dirty="0" smtClean="0">
                <a:latin typeface="Arial" panose="020B0604020202020204" pitchFamily="34" charset="0"/>
                <a:cs typeface="Arial" panose="020B0604020202020204" pitchFamily="34" charset="0"/>
              </a:rPr>
              <a:t>, si stabilì una banda criminale composta dai membri della famiglia </a:t>
            </a:r>
            <a:r>
              <a:rPr lang="it-IT" altLang="it-IT" dirty="0" err="1" smtClean="0">
                <a:latin typeface="Arial" panose="020B0604020202020204" pitchFamily="34" charset="0"/>
                <a:cs typeface="Arial" panose="020B0604020202020204" pitchFamily="34" charset="0"/>
              </a:rPr>
              <a:t>Manero</a:t>
            </a:r>
            <a:r>
              <a:rPr lang="it-IT" altLang="it-IT" dirty="0" smtClean="0">
                <a:latin typeface="Arial" panose="020B0604020202020204" pitchFamily="34" charset="0"/>
                <a:cs typeface="Arial" panose="020B0604020202020204" pitchFamily="34" charset="0"/>
              </a:rPr>
              <a:t>, sedicente cristiana (appartenente ai movimenti religiosi devoti al Sacro Cuore di Gesù). </a:t>
            </a:r>
          </a:p>
          <a:p>
            <a:pPr algn="ctr" eaLnBrk="1" hangingPunct="1">
              <a:lnSpc>
                <a:spcPct val="150000"/>
              </a:lnSpc>
            </a:pPr>
            <a:r>
              <a:rPr lang="it-IT" altLang="it-IT" dirty="0" smtClean="0">
                <a:latin typeface="Arial" panose="020B0604020202020204" pitchFamily="34" charset="0"/>
                <a:cs typeface="Arial" panose="020B0604020202020204" pitchFamily="34" charset="0"/>
              </a:rPr>
              <a:t>Solo uno di loro, Edilberto, l’assassino di p. Tullio, era membro della setta protestante filippina “</a:t>
            </a:r>
            <a:r>
              <a:rPr lang="it-IT" altLang="it-IT" i="1" dirty="0" err="1" smtClean="0">
                <a:latin typeface="Arial" panose="020B0604020202020204" pitchFamily="34" charset="0"/>
                <a:cs typeface="Arial" panose="020B0604020202020204" pitchFamily="34" charset="0"/>
              </a:rPr>
              <a:t>Iglesia</a:t>
            </a:r>
            <a:r>
              <a:rPr lang="it-IT" altLang="it-IT" i="1" dirty="0" smtClean="0">
                <a:latin typeface="Arial" panose="020B0604020202020204" pitchFamily="34" charset="0"/>
                <a:cs typeface="Arial" panose="020B0604020202020204" pitchFamily="34" charset="0"/>
              </a:rPr>
              <a:t> ni </a:t>
            </a:r>
            <a:r>
              <a:rPr lang="it-IT" altLang="it-IT" i="1" dirty="0" err="1" smtClean="0">
                <a:latin typeface="Arial" panose="020B0604020202020204" pitchFamily="34" charset="0"/>
                <a:cs typeface="Arial" panose="020B0604020202020204" pitchFamily="34" charset="0"/>
              </a:rPr>
              <a:t>Kristo</a:t>
            </a:r>
            <a:r>
              <a:rPr lang="it-IT" altLang="it-IT" dirty="0" smtClean="0">
                <a:latin typeface="Arial" panose="020B0604020202020204" pitchFamily="34" charset="0"/>
                <a:cs typeface="Arial" panose="020B0604020202020204" pitchFamily="34" charset="0"/>
              </a:rPr>
              <a:t>”, fortemente anticattolica, fondata all'inizio del ventesimo secolo </a:t>
            </a:r>
          </a:p>
          <a:p>
            <a:pPr marL="0" indent="0" algn="ctr" eaLnBrk="1" hangingPunct="1">
              <a:lnSpc>
                <a:spcPct val="150000"/>
              </a:lnSpc>
              <a:buNone/>
            </a:pPr>
            <a:r>
              <a:rPr lang="it-IT" altLang="it-IT" dirty="0" smtClean="0">
                <a:latin typeface="Arial" panose="020B0604020202020204" pitchFamily="34" charset="0"/>
                <a:cs typeface="Arial" panose="020B0604020202020204" pitchFamily="34" charset="0"/>
              </a:rPr>
              <a:t>dal pastore protestante </a:t>
            </a:r>
            <a:r>
              <a:rPr lang="it-IT" altLang="it-IT" dirty="0" err="1" smtClean="0">
                <a:latin typeface="Arial" panose="020B0604020202020204" pitchFamily="34" charset="0"/>
                <a:cs typeface="Arial" panose="020B0604020202020204" pitchFamily="34" charset="0"/>
              </a:rPr>
              <a:t>Manalo</a:t>
            </a:r>
            <a:r>
              <a:rPr lang="it-IT" altLang="it-IT" dirty="0" smtClean="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53602" name="Picture 3" descr="07 giornale foto BN Man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5094" y="476250"/>
            <a:ext cx="6881812"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body" idx="4294967295"/>
          </p:nvPr>
        </p:nvSpPr>
        <p:spPr>
          <a:xfrm>
            <a:off x="983432" y="692696"/>
            <a:ext cx="10009112" cy="5544616"/>
          </a:xfrm>
          <a:solidFill>
            <a:srgbClr val="F0F5C1"/>
          </a:solidFill>
          <a:ln>
            <a:solidFill>
              <a:schemeClr val="tx1"/>
            </a:solidFill>
            <a:miter lim="800000"/>
            <a:headEnd/>
            <a:tailEnd/>
          </a:ln>
        </p:spPr>
        <p:txBody>
          <a:bodyPr/>
          <a:lstStyle/>
          <a:p>
            <a:pPr eaLnBrk="1" hangingPunct="1">
              <a:lnSpc>
                <a:spcPct val="150000"/>
              </a:lnSpc>
            </a:pPr>
            <a:r>
              <a:rPr lang="it-IT" altLang="it-IT" dirty="0" smtClean="0">
                <a:latin typeface="Arial" panose="020B0604020202020204" pitchFamily="34" charset="0"/>
                <a:cs typeface="Arial" panose="020B0604020202020204" pitchFamily="34" charset="0"/>
              </a:rPr>
              <a:t>Nel ‘76 finì “ufficialmente” la guerra civile, di conseguenza i tribali e i musulmani tentarono di rioccupare le loro terre perdute. </a:t>
            </a:r>
          </a:p>
          <a:p>
            <a:pPr eaLnBrk="1" hangingPunct="1">
              <a:lnSpc>
                <a:spcPct val="150000"/>
              </a:lnSpc>
              <a:buFontTx/>
              <a:buNone/>
            </a:pPr>
            <a:r>
              <a:rPr lang="it-IT" altLang="it-IT" dirty="0" smtClean="0">
                <a:latin typeface="Arial" panose="020B0604020202020204" pitchFamily="34" charset="0"/>
                <a:cs typeface="Arial" panose="020B0604020202020204" pitchFamily="34" charset="0"/>
              </a:rPr>
              <a:t>Gli “squadroni della morte” furono di nuovo utilizzati dai potenti per difendere i grandi proprietari terrieri. </a:t>
            </a:r>
          </a:p>
          <a:p>
            <a:pPr eaLnBrk="1" hangingPunct="1">
              <a:lnSpc>
                <a:spcPct val="150000"/>
              </a:lnSpc>
              <a:buFontTx/>
              <a:buNone/>
            </a:pPr>
            <a:r>
              <a:rPr lang="it-IT" altLang="it-IT" dirty="0" smtClean="0">
                <a:latin typeface="Arial" panose="020B0604020202020204" pitchFamily="34" charset="0"/>
                <a:cs typeface="Arial" panose="020B0604020202020204" pitchFamily="34" charset="0"/>
              </a:rPr>
              <a:t>I loro capi furono scelti per diventare i comandanti paramilitari degli ICHDF (forze civili integrate nell’esercito) e impiegati dall’esercito filippino in azioni antiguerriglia.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body" idx="4294967295"/>
          </p:nvPr>
        </p:nvSpPr>
        <p:spPr>
          <a:xfrm>
            <a:off x="623392" y="404664"/>
            <a:ext cx="11233248" cy="6120680"/>
          </a:xfrm>
          <a:solidFill>
            <a:srgbClr val="F0F5C1"/>
          </a:solidFill>
          <a:ln>
            <a:solidFill>
              <a:schemeClr val="tx1"/>
            </a:solidFill>
            <a:miter lim="800000"/>
            <a:headEnd/>
            <a:tailEnd/>
          </a:ln>
        </p:spPr>
        <p:txBody>
          <a:bodyPr/>
          <a:lstStyle/>
          <a:p>
            <a:pPr eaLnBrk="1" hangingPunct="1">
              <a:lnSpc>
                <a:spcPct val="150000"/>
              </a:lnSpc>
              <a:buFontTx/>
              <a:buNone/>
            </a:pPr>
            <a:r>
              <a:rPr lang="it-IT" altLang="it-IT" sz="2400" dirty="0" smtClean="0">
                <a:latin typeface="Arial" panose="020B0604020202020204" pitchFamily="34" charset="0"/>
                <a:cs typeface="Arial" panose="020B0604020202020204" pitchFamily="34" charset="0"/>
              </a:rPr>
              <a:t>I </a:t>
            </a:r>
            <a:r>
              <a:rPr lang="it-IT" altLang="it-IT" sz="2400" dirty="0" err="1" smtClean="0">
                <a:latin typeface="Arial" panose="020B0604020202020204" pitchFamily="34" charset="0"/>
                <a:cs typeface="Arial" panose="020B0604020202020204" pitchFamily="34" charset="0"/>
              </a:rPr>
              <a:t>Manero</a:t>
            </a:r>
            <a:r>
              <a:rPr lang="it-IT" altLang="it-IT" sz="2400" dirty="0" smtClean="0">
                <a:latin typeface="Arial" panose="020B0604020202020204" pitchFamily="34" charset="0"/>
                <a:cs typeface="Arial" panose="020B0604020202020204" pitchFamily="34" charset="0"/>
              </a:rPr>
              <a:t> si allontanarono da </a:t>
            </a:r>
            <a:r>
              <a:rPr lang="it-IT" altLang="it-IT" sz="2400" dirty="0" err="1" smtClean="0">
                <a:latin typeface="Arial" panose="020B0604020202020204" pitchFamily="34" charset="0"/>
                <a:cs typeface="Arial" panose="020B0604020202020204" pitchFamily="34" charset="0"/>
              </a:rPr>
              <a:t>Tulunan</a:t>
            </a:r>
            <a:r>
              <a:rPr lang="it-IT" altLang="it-IT" sz="2400" dirty="0" smtClean="0">
                <a:latin typeface="Arial" panose="020B0604020202020204" pitchFamily="34" charset="0"/>
                <a:cs typeface="Arial" panose="020B0604020202020204" pitchFamily="34" charset="0"/>
              </a:rPr>
              <a:t>, in quanto avevano intenzione di rioccupare alcune terre dei tribali. </a:t>
            </a:r>
          </a:p>
          <a:p>
            <a:pPr eaLnBrk="1" hangingPunct="1">
              <a:lnSpc>
                <a:spcPct val="150000"/>
              </a:lnSpc>
              <a:buFontTx/>
              <a:buNone/>
            </a:pPr>
            <a:r>
              <a:rPr lang="it-IT" altLang="it-IT" sz="2400" dirty="0" smtClean="0">
                <a:latin typeface="Arial" panose="020B0604020202020204" pitchFamily="34" charset="0"/>
                <a:cs typeface="Arial" panose="020B0604020202020204" pitchFamily="34" charset="0"/>
              </a:rPr>
              <a:t>A testimonianza della loro ferocia, basti pensare che il 15 gennaio 1984 Norberto </a:t>
            </a:r>
            <a:r>
              <a:rPr lang="it-IT" altLang="it-IT" sz="2400" dirty="0" err="1" smtClean="0">
                <a:latin typeface="Arial" panose="020B0604020202020204" pitchFamily="34" charset="0"/>
                <a:cs typeface="Arial" panose="020B0604020202020204" pitchFamily="34" charset="0"/>
              </a:rPr>
              <a:t>Manero</a:t>
            </a:r>
            <a:r>
              <a:rPr lang="it-IT" altLang="it-IT" sz="2400" dirty="0" smtClean="0">
                <a:latin typeface="Arial" panose="020B0604020202020204" pitchFamily="34" charset="0"/>
                <a:cs typeface="Arial" panose="020B0604020202020204" pitchFamily="34" charset="0"/>
              </a:rPr>
              <a:t> uccise il figlio più giovane, per futili motivi. </a:t>
            </a:r>
          </a:p>
          <a:p>
            <a:pPr eaLnBrk="1" hangingPunct="1">
              <a:lnSpc>
                <a:spcPct val="150000"/>
              </a:lnSpc>
              <a:buFontTx/>
              <a:buNone/>
            </a:pPr>
            <a:r>
              <a:rPr lang="it-IT" altLang="it-IT" sz="2400" dirty="0" smtClean="0">
                <a:latin typeface="Arial" panose="020B0604020202020204" pitchFamily="34" charset="0"/>
                <a:cs typeface="Arial" panose="020B0604020202020204" pitchFamily="34" charset="0"/>
              </a:rPr>
              <a:t>Il corpo venne seppellito in una tomba posta sotto il tavolo della loro cucina; Norberto pretese che il parroco p. Peter Geremia celebrasse una messa in casa. Il sacerdote rifiutò energicamente. </a:t>
            </a:r>
          </a:p>
          <a:p>
            <a:pPr eaLnBrk="1" hangingPunct="1">
              <a:lnSpc>
                <a:spcPct val="150000"/>
              </a:lnSpc>
              <a:buFontTx/>
              <a:buNone/>
            </a:pPr>
            <a:r>
              <a:rPr lang="it-IT" altLang="it-IT" sz="2400" dirty="0" smtClean="0">
                <a:latin typeface="Arial" panose="020B0604020202020204" pitchFamily="34" charset="0"/>
                <a:cs typeface="Arial" panose="020B0604020202020204" pitchFamily="34" charset="0"/>
              </a:rPr>
              <a:t>La stessa sera, il figlio Edilberto uccise un contadino durante un ballo pubblico. </a:t>
            </a:r>
          </a:p>
          <a:p>
            <a:pPr eaLnBrk="1" hangingPunct="1">
              <a:lnSpc>
                <a:spcPct val="150000"/>
              </a:lnSpc>
              <a:buFontTx/>
              <a:buNone/>
            </a:pPr>
            <a:r>
              <a:rPr lang="it-IT" altLang="it-IT" sz="2400" dirty="0" smtClean="0">
                <a:latin typeface="Arial" panose="020B0604020202020204" pitchFamily="34" charset="0"/>
                <a:cs typeface="Arial" panose="020B0604020202020204" pitchFamily="34" charset="0"/>
              </a:rPr>
              <a:t>La sera precedente aveva ucciso due contadini cristiani al crocevia </a:t>
            </a:r>
            <a:r>
              <a:rPr lang="it-IT" altLang="it-IT" sz="2400" i="1" dirty="0" smtClean="0">
                <a:latin typeface="Arial" panose="020B0604020202020204" pitchFamily="34" charset="0"/>
                <a:cs typeface="Arial" panose="020B0604020202020204" pitchFamily="34" charset="0"/>
              </a:rPr>
              <a:t>La Esperanza</a:t>
            </a:r>
            <a:r>
              <a:rPr lang="it-IT" altLang="it-IT" sz="2400" dirty="0" smtClean="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body" idx="4294967295"/>
          </p:nvPr>
        </p:nvSpPr>
        <p:spPr>
          <a:xfrm>
            <a:off x="1451484" y="728700"/>
            <a:ext cx="9289032" cy="5400600"/>
          </a:xfrm>
          <a:solidFill>
            <a:srgbClr val="F0F5C1"/>
          </a:solidFill>
          <a:ln>
            <a:solidFill>
              <a:schemeClr val="tx1"/>
            </a:solidFill>
            <a:miter lim="800000"/>
            <a:headEnd/>
            <a:tailEnd/>
          </a:ln>
        </p:spPr>
        <p:txBody>
          <a:bodyPr/>
          <a:lstStyle/>
          <a:p>
            <a:pPr eaLnBrk="1" hangingPunct="1"/>
            <a:endParaRPr lang="it-IT" altLang="it-IT" b="1" i="1" dirty="0" smtClean="0">
              <a:latin typeface="Comic Sans MS" panose="030F0702030302020204" pitchFamily="66" charset="0"/>
            </a:endParaRPr>
          </a:p>
          <a:p>
            <a:pPr eaLnBrk="1" hangingPunct="1">
              <a:lnSpc>
                <a:spcPct val="150000"/>
              </a:lnSpc>
            </a:pPr>
            <a:r>
              <a:rPr lang="it-IT" altLang="it-IT" b="1" i="1" dirty="0" err="1" smtClean="0">
                <a:latin typeface="Comic Sans MS" panose="030F0702030302020204" pitchFamily="66" charset="0"/>
              </a:rPr>
              <a:t>Edil</a:t>
            </a:r>
            <a:r>
              <a:rPr lang="it-IT" altLang="it-IT" b="1" i="1" dirty="0" smtClean="0">
                <a:latin typeface="Comic Sans MS" panose="030F0702030302020204" pitchFamily="66" charset="0"/>
              </a:rPr>
              <a:t> </a:t>
            </a:r>
            <a:r>
              <a:rPr lang="it-IT" altLang="it-IT" dirty="0" smtClean="0"/>
              <a:t>(Edilberto) </a:t>
            </a:r>
            <a:r>
              <a:rPr lang="it-IT" altLang="it-IT" dirty="0" err="1" smtClean="0"/>
              <a:t>Manero</a:t>
            </a:r>
            <a:r>
              <a:rPr lang="it-IT" altLang="it-IT" dirty="0" smtClean="0"/>
              <a:t>, per ogni persona che uccideva, usava incidere un piccolo segno sul suo grosso fucile americano. L’uccisione di P. Tullio </a:t>
            </a:r>
            <a:r>
              <a:rPr lang="it-IT" altLang="it-IT" dirty="0" err="1" smtClean="0"/>
              <a:t>Favali</a:t>
            </a:r>
            <a:r>
              <a:rPr lang="it-IT" altLang="it-IT" dirty="0" smtClean="0"/>
              <a:t> sarà contrassegnata dal 25° segno.</a:t>
            </a:r>
          </a:p>
          <a:p>
            <a:pPr eaLnBrk="1" hangingPunct="1">
              <a:lnSpc>
                <a:spcPct val="150000"/>
              </a:lnSpc>
            </a:pPr>
            <a:r>
              <a:rPr lang="it-IT" altLang="it-IT" dirty="0" smtClean="0"/>
              <a:t>le autorità militari di Marcos hanno premiato, e decorato come eroi, i membri del gruppo </a:t>
            </a:r>
            <a:r>
              <a:rPr lang="it-IT" altLang="it-IT" dirty="0" err="1" smtClean="0"/>
              <a:t>Manero</a:t>
            </a:r>
            <a:r>
              <a:rPr lang="it-IT" altLang="it-IT" dirty="0" smtClean="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0">
              <a:srgbClr val="44546A"/>
            </a:gs>
            <a:gs pos="0">
              <a:srgbClr val="44546A"/>
            </a:gs>
            <a:gs pos="65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57698" name="Picture 3" descr="A4  delitt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9518" y="711000"/>
            <a:ext cx="7832965" cy="54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5734051" y="711000"/>
            <a:ext cx="217933" cy="54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5" name="Rettangolo 4"/>
          <p:cNvSpPr/>
          <p:nvPr/>
        </p:nvSpPr>
        <p:spPr>
          <a:xfrm>
            <a:off x="2179517" y="3284984"/>
            <a:ext cx="7832965" cy="431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6386" name="Picture 3" descr="- tullio 002"/>
          <p:cNvPicPr>
            <a:picLocks noChangeAspect="1" noChangeArrowheads="1"/>
          </p:cNvPicPr>
          <p:nvPr/>
        </p:nvPicPr>
        <p:blipFill>
          <a:blip r:embed="rId2">
            <a:extLst>
              <a:ext uri="{28A0092B-C50C-407E-A947-70E740481C1C}">
                <a14:useLocalDpi xmlns:a14="http://schemas.microsoft.com/office/drawing/2010/main" val="0"/>
              </a:ext>
            </a:extLst>
          </a:blip>
          <a:srcRect l="1810" t="1324"/>
          <a:stretch>
            <a:fillRect/>
          </a:stretch>
        </p:blipFill>
        <p:spPr bwMode="auto">
          <a:xfrm>
            <a:off x="2193925" y="765175"/>
            <a:ext cx="78041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5364" name="Line 4"/>
          <p:cNvSpPr>
            <a:spLocks noChangeShapeType="1"/>
          </p:cNvSpPr>
          <p:nvPr/>
        </p:nvSpPr>
        <p:spPr bwMode="auto">
          <a:xfrm>
            <a:off x="4727575" y="1557338"/>
            <a:ext cx="719138" cy="6492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15364"/>
                                        </p:tgtEl>
                                        <p:attrNameLst>
                                          <p:attrName>style.visibility</p:attrName>
                                        </p:attrNameLst>
                                      </p:cBhvr>
                                      <p:to>
                                        <p:strVal val="visible"/>
                                      </p:to>
                                    </p:set>
                                    <p:animEffect transition="in" filter="wipe(up)">
                                      <p:cBhvr>
                                        <p:cTn id="7"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body" idx="4294967295"/>
          </p:nvPr>
        </p:nvSpPr>
        <p:spPr>
          <a:xfrm>
            <a:off x="1595500" y="1160463"/>
            <a:ext cx="9001000" cy="4537075"/>
          </a:xfrm>
          <a:solidFill>
            <a:srgbClr val="F0F5C1"/>
          </a:solidFill>
          <a:ln>
            <a:solidFill>
              <a:schemeClr val="tx1"/>
            </a:solidFill>
            <a:miter lim="800000"/>
            <a:headEnd/>
            <a:tailEnd/>
          </a:ln>
        </p:spPr>
        <p:txBody>
          <a:bodyPr/>
          <a:lstStyle/>
          <a:p>
            <a:pPr eaLnBrk="1" hangingPunct="1"/>
            <a:endParaRPr lang="it-IT" altLang="it-IT" b="1" dirty="0" smtClean="0"/>
          </a:p>
          <a:p>
            <a:pPr eaLnBrk="1" hangingPunct="1">
              <a:lnSpc>
                <a:spcPct val="150000"/>
              </a:lnSpc>
            </a:pPr>
            <a:r>
              <a:rPr lang="it-IT" altLang="it-IT" b="1" dirty="0" smtClean="0"/>
              <a:t>I ribelli comunisti NPA</a:t>
            </a:r>
            <a:endParaRPr lang="it-IT" altLang="it-IT" b="1" i="1" dirty="0" smtClean="0"/>
          </a:p>
          <a:p>
            <a:pPr eaLnBrk="1" hangingPunct="1">
              <a:lnSpc>
                <a:spcPct val="150000"/>
              </a:lnSpc>
              <a:buFontTx/>
              <a:buNone/>
            </a:pPr>
            <a:r>
              <a:rPr lang="it-IT" altLang="it-IT" dirty="0" smtClean="0"/>
              <a:t>A fronte di questa insopportabile situazione, che sosteneva solo gli interessi dei conquistatori terrieri, sorsero le guerriglie comuniste NPA (New People </a:t>
            </a:r>
            <a:r>
              <a:rPr lang="it-IT" altLang="it-IT" dirty="0" err="1" smtClean="0"/>
              <a:t>Army</a:t>
            </a:r>
            <a:r>
              <a:rPr lang="it-IT" altLang="it-IT" dirty="0" smtClean="0"/>
              <a:t>) di orientamento filo-cinese.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body" idx="4294967295"/>
          </p:nvPr>
        </p:nvSpPr>
        <p:spPr>
          <a:xfrm>
            <a:off x="767408" y="404664"/>
            <a:ext cx="10585176" cy="5976663"/>
          </a:xfrm>
          <a:solidFill>
            <a:srgbClr val="F0F5C1"/>
          </a:solidFill>
          <a:ln>
            <a:solidFill>
              <a:schemeClr val="tx1"/>
            </a:solidFill>
            <a:miter lim="800000"/>
            <a:headEnd/>
            <a:tailEnd/>
          </a:ln>
        </p:spPr>
        <p:txBody>
          <a:bodyPr/>
          <a:lstStyle/>
          <a:p>
            <a:pPr eaLnBrk="1" hangingPunct="1">
              <a:buFontTx/>
              <a:buNone/>
            </a:pPr>
            <a:endParaRPr lang="it-IT" altLang="it-IT" dirty="0" smtClean="0"/>
          </a:p>
          <a:p>
            <a:pPr eaLnBrk="1" hangingPunct="1">
              <a:lnSpc>
                <a:spcPct val="150000"/>
              </a:lnSpc>
              <a:buFontTx/>
              <a:buNone/>
            </a:pPr>
            <a:r>
              <a:rPr lang="it-IT" altLang="it-IT" dirty="0" smtClean="0">
                <a:latin typeface="Arial" panose="020B0604020202020204" pitchFamily="34" charset="0"/>
                <a:cs typeface="Arial" panose="020B0604020202020204" pitchFamily="34" charset="0"/>
              </a:rPr>
              <a:t>Gli </a:t>
            </a:r>
            <a:r>
              <a:rPr lang="it-IT" altLang="it-IT" b="1" i="1" dirty="0" smtClean="0">
                <a:latin typeface="Arial" panose="020B0604020202020204" pitchFamily="34" charset="0"/>
                <a:cs typeface="Arial" panose="020B0604020202020204" pitchFamily="34" charset="0"/>
              </a:rPr>
              <a:t>NPA </a:t>
            </a:r>
            <a:r>
              <a:rPr lang="it-IT" altLang="it-IT" dirty="0" smtClean="0">
                <a:latin typeface="Arial" panose="020B0604020202020204" pitchFamily="34" charset="0"/>
                <a:cs typeface="Arial" panose="020B0604020202020204" pitchFamily="34" charset="0"/>
              </a:rPr>
              <a:t>lottarono per far crollare la dittatura di Marcos, perciò molti cattolici cristiani impegnati nelle parrocchie, compreso numerosi sacerdoti e missionari, diventarono loro simpatizzanti. </a:t>
            </a:r>
          </a:p>
          <a:p>
            <a:pPr eaLnBrk="1" hangingPunct="1">
              <a:lnSpc>
                <a:spcPct val="150000"/>
              </a:lnSpc>
              <a:buFontTx/>
              <a:buNone/>
            </a:pPr>
            <a:r>
              <a:rPr lang="it-IT" altLang="it-IT" dirty="0" smtClean="0">
                <a:latin typeface="Arial" panose="020B0604020202020204" pitchFamily="34" charset="0"/>
                <a:cs typeface="Arial" panose="020B0604020202020204" pitchFamily="34" charset="0"/>
              </a:rPr>
              <a:t>Ecco un altro motivo per cui le violenze dei gruppi </a:t>
            </a:r>
            <a:r>
              <a:rPr lang="it-IT" altLang="it-IT" i="1" dirty="0" err="1" smtClean="0">
                <a:latin typeface="Arial" panose="020B0604020202020204" pitchFamily="34" charset="0"/>
                <a:cs typeface="Arial" panose="020B0604020202020204" pitchFamily="34" charset="0"/>
              </a:rPr>
              <a:t>Ilagà</a:t>
            </a:r>
            <a:r>
              <a:rPr lang="it-IT" altLang="it-IT" dirty="0" smtClean="0">
                <a:latin typeface="Arial" panose="020B0604020202020204" pitchFamily="34" charset="0"/>
                <a:cs typeface="Arial" panose="020B0604020202020204" pitchFamily="34" charset="0"/>
              </a:rPr>
              <a:t> arrivarono a colpire anche i religiosi: la Chiesa cattolica, protettrice dei diritti dei tribali, venne accusata di essere sostenitrice dei guerriglieri comunisti NPA.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0">
              <a:srgbClr val="44546A"/>
            </a:gs>
            <a:gs pos="0">
              <a:srgbClr val="44546A"/>
            </a:gs>
            <a:gs pos="45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body" idx="4294967295"/>
          </p:nvPr>
        </p:nvSpPr>
        <p:spPr>
          <a:xfrm>
            <a:off x="1878013" y="1881188"/>
            <a:ext cx="8435975" cy="3095625"/>
          </a:xfrm>
          <a:solidFill>
            <a:srgbClr val="F0F5C1"/>
          </a:solidFill>
          <a:ln>
            <a:solidFill>
              <a:schemeClr val="tx1"/>
            </a:solidFill>
            <a:miter lim="800000"/>
            <a:headEnd/>
            <a:tailEnd/>
          </a:ln>
        </p:spPr>
        <p:txBody>
          <a:bodyPr/>
          <a:lstStyle/>
          <a:p>
            <a:pPr eaLnBrk="1" hangingPunct="1">
              <a:buFontTx/>
              <a:buNone/>
            </a:pPr>
            <a:endParaRPr lang="it-IT" altLang="it-IT" dirty="0" smtClean="0"/>
          </a:p>
          <a:p>
            <a:pPr eaLnBrk="1" hangingPunct="1">
              <a:lnSpc>
                <a:spcPct val="150000"/>
              </a:lnSpc>
              <a:buFontTx/>
              <a:buNone/>
            </a:pPr>
            <a:r>
              <a:rPr lang="it-IT" altLang="it-IT" sz="3200" dirty="0" smtClean="0">
                <a:latin typeface="Arial" panose="020B0604020202020204" pitchFamily="34" charset="0"/>
                <a:cs typeface="Arial" panose="020B0604020202020204" pitchFamily="34" charset="0"/>
              </a:rPr>
              <a:t>Iniziò così la violenta persecuzione contro la Chiesa, proprio nell’unico paese asiatico da sempre a maggioranza cattolica.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body" idx="4294967295"/>
          </p:nvPr>
        </p:nvSpPr>
        <p:spPr>
          <a:xfrm>
            <a:off x="1951038" y="1736725"/>
            <a:ext cx="8289925" cy="3384550"/>
          </a:xfrm>
          <a:solidFill>
            <a:srgbClr val="F0F5C1"/>
          </a:solidFill>
          <a:ln>
            <a:solidFill>
              <a:schemeClr val="tx1"/>
            </a:solidFill>
            <a:miter lim="800000"/>
            <a:headEnd/>
            <a:tailEnd/>
          </a:ln>
        </p:spPr>
        <p:txBody>
          <a:bodyPr/>
          <a:lstStyle/>
          <a:p>
            <a:pPr eaLnBrk="1" hangingPunct="1">
              <a:lnSpc>
                <a:spcPct val="150000"/>
              </a:lnSpc>
            </a:pPr>
            <a:r>
              <a:rPr lang="it-IT" altLang="it-IT" smtClean="0"/>
              <a:t>Le parrocchie di Tulunan e di Columbio, nella diocesi di Kidapawan, che erano state sterminate e distrutte, si presentano ai missionari del PIME totalmente abbandonate. I missionari tentano di ricostruirle.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body" idx="4294967295"/>
          </p:nvPr>
        </p:nvSpPr>
        <p:spPr>
          <a:xfrm>
            <a:off x="1127448" y="908050"/>
            <a:ext cx="10153128" cy="5041900"/>
          </a:xfrm>
          <a:solidFill>
            <a:srgbClr val="F0F5C1"/>
          </a:solidFill>
          <a:ln>
            <a:solidFill>
              <a:schemeClr val="tx1"/>
            </a:solidFill>
            <a:miter lim="800000"/>
            <a:headEnd/>
            <a:tailEnd/>
          </a:ln>
        </p:spPr>
        <p:txBody>
          <a:bodyPr/>
          <a:lstStyle/>
          <a:p>
            <a:pPr eaLnBrk="1" hangingPunct="1">
              <a:lnSpc>
                <a:spcPct val="150000"/>
              </a:lnSpc>
            </a:pPr>
            <a:r>
              <a:rPr lang="it-IT" altLang="it-IT" dirty="0"/>
              <a:t>I missionari furono ben accettati nei villaggi </a:t>
            </a:r>
            <a:r>
              <a:rPr lang="it-IT" altLang="it-IT" dirty="0" smtClean="0"/>
              <a:t>.</a:t>
            </a:r>
            <a:endParaRPr lang="it-IT" altLang="it-IT" dirty="0"/>
          </a:p>
          <a:p>
            <a:pPr eaLnBrk="1" hangingPunct="1">
              <a:lnSpc>
                <a:spcPct val="150000"/>
              </a:lnSpc>
            </a:pPr>
            <a:r>
              <a:rPr lang="it-IT" altLang="it-IT" dirty="0" smtClean="0"/>
              <a:t>Questa loro accoglienza infastidì le sette protestanti più fanatiche, principalmente quelle che sostenevano i conquistatori delle terre. </a:t>
            </a:r>
          </a:p>
          <a:p>
            <a:pPr eaLnBrk="1" hangingPunct="1">
              <a:lnSpc>
                <a:spcPct val="150000"/>
              </a:lnSpc>
            </a:pPr>
            <a:r>
              <a:rPr lang="it-IT" altLang="it-IT" dirty="0" smtClean="0"/>
              <a:t>P. Geremia cedette il suo ruolo di parroco a p. Tullio perché volle impegnarsi esclusivamente per i diritti e la valorizzazione dei tribali. Per p. Tullio fu una scelta di grande coraggio e di amore verso i perseguitati.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body" idx="4294967295"/>
          </p:nvPr>
        </p:nvSpPr>
        <p:spPr>
          <a:xfrm>
            <a:off x="1199456" y="801688"/>
            <a:ext cx="10081120" cy="5256212"/>
          </a:xfrm>
          <a:solidFill>
            <a:srgbClr val="F0F5C1"/>
          </a:solidFill>
          <a:ln>
            <a:solidFill>
              <a:schemeClr val="tx1"/>
            </a:solidFill>
            <a:miter lim="800000"/>
            <a:headEnd/>
            <a:tailEnd/>
          </a:ln>
        </p:spPr>
        <p:txBody>
          <a:bodyPr/>
          <a:lstStyle/>
          <a:p>
            <a:pPr eaLnBrk="1" hangingPunct="1">
              <a:lnSpc>
                <a:spcPct val="150000"/>
              </a:lnSpc>
              <a:buFontTx/>
              <a:buNone/>
            </a:pPr>
            <a:r>
              <a:rPr lang="it-IT" altLang="it-IT" dirty="0" smtClean="0"/>
              <a:t>P. Geremia divenne inevitabilmente sempre più sospettato di aiutare i ribelli comunisti NPA, e con lui, tutti coloro che lo ascoltavano e lo sostenevano. </a:t>
            </a:r>
          </a:p>
          <a:p>
            <a:pPr eaLnBrk="1" hangingPunct="1">
              <a:lnSpc>
                <a:spcPct val="150000"/>
              </a:lnSpc>
              <a:buFontTx/>
              <a:buNone/>
            </a:pPr>
            <a:r>
              <a:rPr lang="it-IT" altLang="it-IT" dirty="0" smtClean="0"/>
              <a:t>I “cattolici” </a:t>
            </a:r>
            <a:r>
              <a:rPr lang="it-IT" altLang="it-IT" dirty="0" err="1" smtClean="0"/>
              <a:t>Manero</a:t>
            </a:r>
            <a:r>
              <a:rPr lang="it-IT" altLang="it-IT" dirty="0" smtClean="0"/>
              <a:t> lo consideravano un missionario potenzialmente «comunista» estremamente pericoloso, pertanto decisero che la sua eliminazione doveva essere compiuta al più presto possibile. </a:t>
            </a:r>
          </a:p>
          <a:p>
            <a:pPr eaLnBrk="1" hangingPunct="1"/>
            <a:endParaRPr lang="it-IT" altLang="it-IT"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body" idx="4294967295"/>
          </p:nvPr>
        </p:nvSpPr>
        <p:spPr>
          <a:xfrm>
            <a:off x="1055688" y="369888"/>
            <a:ext cx="10009187" cy="6118225"/>
          </a:xfrm>
          <a:solidFill>
            <a:srgbClr val="F0F5C1"/>
          </a:solidFill>
          <a:ln>
            <a:solidFill>
              <a:schemeClr val="tx1"/>
            </a:solidFill>
            <a:miter lim="800000"/>
            <a:headEnd/>
            <a:tailEnd/>
          </a:ln>
        </p:spPr>
        <p:txBody>
          <a:bodyPr rtlCol="0">
            <a:normAutofit lnSpcReduction="10000"/>
          </a:bodyPr>
          <a:lstStyle/>
          <a:p>
            <a:pPr eaLnBrk="1" fontAlgn="auto" hangingPunct="1">
              <a:lnSpc>
                <a:spcPct val="150000"/>
              </a:lnSpc>
              <a:spcAft>
                <a:spcPts val="0"/>
              </a:spcAft>
              <a:defRPr/>
            </a:pPr>
            <a:r>
              <a:rPr lang="it-IT" altLang="it-IT" b="1" dirty="0"/>
              <a:t>Aprile 1985</a:t>
            </a:r>
            <a:endParaRPr lang="it-IT" altLang="it-IT" dirty="0"/>
          </a:p>
          <a:p>
            <a:pPr eaLnBrk="1" fontAlgn="auto" hangingPunct="1">
              <a:lnSpc>
                <a:spcPct val="150000"/>
              </a:lnSpc>
              <a:spcAft>
                <a:spcPts val="0"/>
              </a:spcAft>
              <a:buFontTx/>
              <a:buNone/>
              <a:defRPr/>
            </a:pPr>
            <a:r>
              <a:rPr lang="it-IT" altLang="it-IT" dirty="0"/>
              <a:t>Alcuni mesi prima dell’undici aprile 1985, il vescovo della diocesi di </a:t>
            </a:r>
            <a:r>
              <a:rPr lang="it-IT" altLang="it-IT" dirty="0" err="1"/>
              <a:t>Kidapawan</a:t>
            </a:r>
            <a:r>
              <a:rPr lang="it-IT" altLang="it-IT" dirty="0"/>
              <a:t>, a cui appartiene la parrocchia di </a:t>
            </a:r>
            <a:r>
              <a:rPr lang="it-IT" altLang="it-IT" dirty="0" err="1"/>
              <a:t>Tulunan</a:t>
            </a:r>
            <a:r>
              <a:rPr lang="it-IT" altLang="it-IT" dirty="0"/>
              <a:t>, scrive una preoccupante lettera in cui afferma che ufficiali della polizia segreta hanno stabilito, in un incontro, di compiere alcuni significativi delitti. </a:t>
            </a:r>
          </a:p>
          <a:p>
            <a:pPr eaLnBrk="1" fontAlgn="auto" hangingPunct="1">
              <a:lnSpc>
                <a:spcPct val="150000"/>
              </a:lnSpc>
              <a:spcAft>
                <a:spcPts val="0"/>
              </a:spcAft>
              <a:buFontTx/>
              <a:buNone/>
              <a:defRPr/>
            </a:pPr>
            <a:r>
              <a:rPr lang="it-IT" altLang="it-IT" dirty="0"/>
              <a:t>Lo scopo è quello di spaventare le migliaia di persone pericolose per la politica del dittatore Marcos. </a:t>
            </a:r>
          </a:p>
          <a:p>
            <a:pPr eaLnBrk="1" fontAlgn="auto" hangingPunct="1">
              <a:lnSpc>
                <a:spcPct val="150000"/>
              </a:lnSpc>
              <a:spcAft>
                <a:spcPts val="0"/>
              </a:spcAft>
              <a:buFontTx/>
              <a:buNone/>
              <a:defRPr/>
            </a:pPr>
            <a:r>
              <a:rPr lang="it-IT" altLang="it-IT" dirty="0"/>
              <a:t>Il primo obiettivo deva essere l’uccisione di un prete e di una suora.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body" idx="4294967295"/>
          </p:nvPr>
        </p:nvSpPr>
        <p:spPr>
          <a:xfrm>
            <a:off x="1538288" y="1161108"/>
            <a:ext cx="9115425" cy="4535785"/>
          </a:xfrm>
          <a:solidFill>
            <a:srgbClr val="F0F5C1"/>
          </a:solidFill>
          <a:ln>
            <a:solidFill>
              <a:schemeClr val="tx1"/>
            </a:solidFill>
            <a:miter lim="800000"/>
            <a:headEnd/>
            <a:tailEnd/>
          </a:ln>
        </p:spPr>
        <p:txBody>
          <a:bodyPr rtlCol="0">
            <a:normAutofit/>
          </a:bodyPr>
          <a:lstStyle/>
          <a:p>
            <a:pPr eaLnBrk="1" fontAlgn="auto" hangingPunct="1">
              <a:lnSpc>
                <a:spcPct val="150000"/>
              </a:lnSpc>
              <a:spcAft>
                <a:spcPts val="0"/>
              </a:spcAft>
              <a:defRPr/>
            </a:pPr>
            <a:r>
              <a:rPr lang="it-IT" altLang="it-IT" b="1" dirty="0"/>
              <a:t>Lunedì 1 Aprile</a:t>
            </a:r>
            <a:endParaRPr lang="it-IT" altLang="it-IT" dirty="0"/>
          </a:p>
          <a:p>
            <a:pPr eaLnBrk="1" fontAlgn="auto" hangingPunct="1">
              <a:lnSpc>
                <a:spcPct val="150000"/>
              </a:lnSpc>
              <a:spcAft>
                <a:spcPts val="0"/>
              </a:spcAft>
              <a:buFontTx/>
              <a:buNone/>
              <a:defRPr/>
            </a:pPr>
            <a:r>
              <a:rPr lang="it-IT" altLang="it-IT" dirty="0"/>
              <a:t>Nella parrocchia di </a:t>
            </a:r>
            <a:r>
              <a:rPr lang="it-IT" altLang="it-IT" dirty="0" err="1"/>
              <a:t>Tulunan</a:t>
            </a:r>
            <a:r>
              <a:rPr lang="it-IT" altLang="it-IT" dirty="0"/>
              <a:t>, Benito Nim, padre di sette figli e responsabile dell’apostolato della famiglia, viene trucidato dagli squadroni della morte</a:t>
            </a:r>
            <a:r>
              <a:rPr lang="it-IT" altLang="it-IT" dirty="0" smtClean="0"/>
              <a:t>.</a:t>
            </a:r>
            <a:endParaRPr lang="it-IT" altLang="it-IT"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body" idx="4294967295"/>
          </p:nvPr>
        </p:nvSpPr>
        <p:spPr>
          <a:xfrm>
            <a:off x="1538288" y="585044"/>
            <a:ext cx="9115425" cy="5687913"/>
          </a:xfrm>
          <a:solidFill>
            <a:srgbClr val="F0F5C1"/>
          </a:solidFill>
          <a:ln>
            <a:solidFill>
              <a:schemeClr val="tx1"/>
            </a:solidFill>
            <a:miter lim="800000"/>
            <a:headEnd/>
            <a:tailEnd/>
          </a:ln>
        </p:spPr>
        <p:txBody>
          <a:bodyPr rtlCol="0">
            <a:normAutofit/>
          </a:bodyPr>
          <a:lstStyle/>
          <a:p>
            <a:pPr eaLnBrk="1" fontAlgn="auto" hangingPunct="1">
              <a:lnSpc>
                <a:spcPct val="150000"/>
              </a:lnSpc>
              <a:spcAft>
                <a:spcPts val="0"/>
              </a:spcAft>
              <a:buFontTx/>
              <a:buNone/>
              <a:defRPr/>
            </a:pPr>
            <a:endParaRPr lang="it-IT" altLang="it-IT" sz="800" b="1" dirty="0"/>
          </a:p>
          <a:p>
            <a:pPr eaLnBrk="1" fontAlgn="auto" hangingPunct="1">
              <a:lnSpc>
                <a:spcPct val="150000"/>
              </a:lnSpc>
              <a:spcAft>
                <a:spcPts val="0"/>
              </a:spcAft>
              <a:defRPr/>
            </a:pPr>
            <a:r>
              <a:rPr lang="it-IT" altLang="it-IT" b="1" dirty="0"/>
              <a:t>Mercoledì 3 Aprile</a:t>
            </a:r>
            <a:endParaRPr lang="it-IT" altLang="it-IT" dirty="0"/>
          </a:p>
          <a:p>
            <a:pPr eaLnBrk="1" fontAlgn="auto" hangingPunct="1">
              <a:lnSpc>
                <a:spcPct val="150000"/>
              </a:lnSpc>
              <a:spcAft>
                <a:spcPts val="0"/>
              </a:spcAft>
              <a:buFontTx/>
              <a:buNone/>
              <a:defRPr/>
            </a:pPr>
            <a:r>
              <a:rPr lang="it-IT" altLang="it-IT" dirty="0"/>
              <a:t>Due giorni dopo, mentre p. Tullio e p. Geremia sono nella cattedrale con il vescovo per la messa in preparazione della Pasqua, un’intera famiglia viene trucidata nella parrocchia di New </a:t>
            </a:r>
            <a:r>
              <a:rPr lang="it-IT" altLang="it-IT" dirty="0" err="1"/>
              <a:t>Cebù</a:t>
            </a:r>
            <a:r>
              <a:rPr lang="it-IT" altLang="it-IT" dirty="0"/>
              <a:t>. Corrono sul posto: trovano otto persone morte tra cui un bambino di tre anni e suo nonno, che era stato per molto tempo un cooperatore pastorale.</a:t>
            </a:r>
          </a:p>
        </p:txBody>
      </p:sp>
    </p:spTree>
    <p:extLst>
      <p:ext uri="{BB962C8B-B14F-4D97-AF65-F5344CB8AC3E}">
        <p14:creationId xmlns:p14="http://schemas.microsoft.com/office/powerpoint/2010/main" val="112589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body" idx="4294967295"/>
          </p:nvPr>
        </p:nvSpPr>
        <p:spPr>
          <a:xfrm>
            <a:off x="1951038" y="1412875"/>
            <a:ext cx="8289925" cy="4032250"/>
          </a:xfrm>
          <a:solidFill>
            <a:srgbClr val="F0F5C1"/>
          </a:solidFill>
          <a:ln>
            <a:solidFill>
              <a:schemeClr val="tx1"/>
            </a:solidFill>
            <a:miter lim="800000"/>
            <a:headEnd/>
            <a:tailEnd/>
          </a:ln>
        </p:spPr>
        <p:txBody>
          <a:bodyPr/>
          <a:lstStyle/>
          <a:p>
            <a:pPr eaLnBrk="1" hangingPunct="1">
              <a:lnSpc>
                <a:spcPct val="150000"/>
              </a:lnSpc>
            </a:pPr>
            <a:r>
              <a:rPr lang="it-IT" altLang="it-IT" b="1" smtClean="0"/>
              <a:t>Giovedì 4 Aprile </a:t>
            </a:r>
            <a:endParaRPr lang="it-IT" altLang="it-IT" smtClean="0"/>
          </a:p>
          <a:p>
            <a:pPr eaLnBrk="1" hangingPunct="1">
              <a:lnSpc>
                <a:spcPct val="150000"/>
              </a:lnSpc>
              <a:buFontTx/>
              <a:buNone/>
            </a:pPr>
            <a:r>
              <a:rPr lang="it-IT" altLang="it-IT" smtClean="0"/>
              <a:t>Il giorno dopo, Giovedì Santo, p. Geremia ritorna a Tulunan. Eddie Deprinal, un laico sposatosi da una settimana, molto impegnato nella comunità cristiana, viene barbaramente ucciso dagli ICHDF.</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1847850" y="1408543"/>
            <a:ext cx="8496300" cy="4040914"/>
          </a:xfrm>
          <a:prstGeom prst="rect">
            <a:avLst/>
          </a:prstGeom>
          <a:solidFill>
            <a:srgbClr val="F0F5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20000"/>
              </a:spcBef>
              <a:buFontTx/>
              <a:buNone/>
            </a:pPr>
            <a:r>
              <a:rPr lang="it-IT" altLang="it-IT" sz="4000" dirty="0">
                <a:latin typeface="Arial" panose="020B0604020202020204" pitchFamily="34" charset="0"/>
              </a:rPr>
              <a:t>L’anno prima di diventare sacerdote, </a:t>
            </a:r>
          </a:p>
          <a:p>
            <a:pPr eaLnBrk="1" hangingPunct="1">
              <a:lnSpc>
                <a:spcPct val="150000"/>
              </a:lnSpc>
              <a:spcBef>
                <a:spcPct val="20000"/>
              </a:spcBef>
              <a:buFontTx/>
              <a:buNone/>
            </a:pPr>
            <a:r>
              <a:rPr lang="it-IT" altLang="it-IT" sz="4000" dirty="0">
                <a:latin typeface="Arial" panose="020B0604020202020204" pitchFamily="34" charset="0"/>
              </a:rPr>
              <a:t>avviene il primo colpo di scena: </a:t>
            </a:r>
          </a:p>
          <a:p>
            <a:pPr algn="ctr" eaLnBrk="1" hangingPunct="1">
              <a:lnSpc>
                <a:spcPct val="150000"/>
              </a:lnSpc>
              <a:spcBef>
                <a:spcPct val="20000"/>
              </a:spcBef>
              <a:buFontTx/>
              <a:buNone/>
            </a:pPr>
            <a:r>
              <a:rPr lang="it-IT" altLang="it-IT" sz="4000" dirty="0">
                <a:latin typeface="Arial" panose="020B0604020202020204" pitchFamily="34" charset="0"/>
              </a:rPr>
              <a:t>esce dal seminario </a:t>
            </a:r>
          </a:p>
          <a:p>
            <a:pPr algn="ctr" eaLnBrk="1" hangingPunct="1">
              <a:lnSpc>
                <a:spcPct val="150000"/>
              </a:lnSpc>
              <a:spcBef>
                <a:spcPct val="20000"/>
              </a:spcBef>
              <a:buFontTx/>
              <a:buNone/>
            </a:pPr>
            <a:r>
              <a:rPr lang="it-IT" altLang="it-IT" sz="4000" dirty="0">
                <a:latin typeface="Arial" panose="020B0604020202020204" pitchFamily="34" charset="0"/>
              </a:rPr>
              <a:t>e decide di cambiare vita.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body" idx="4294967295"/>
          </p:nvPr>
        </p:nvSpPr>
        <p:spPr>
          <a:xfrm>
            <a:off x="1397187" y="602283"/>
            <a:ext cx="9397627" cy="5653434"/>
          </a:xfrm>
          <a:solidFill>
            <a:srgbClr val="F0F5C1"/>
          </a:solidFill>
          <a:ln>
            <a:solidFill>
              <a:schemeClr val="tx1"/>
            </a:solidFill>
            <a:miter lim="800000"/>
            <a:headEnd/>
            <a:tailEnd/>
          </a:ln>
        </p:spPr>
        <p:txBody>
          <a:bodyPr rtlCol="0">
            <a:normAutofit/>
          </a:bodyPr>
          <a:lstStyle/>
          <a:p>
            <a:pPr eaLnBrk="1" fontAlgn="auto" hangingPunct="1">
              <a:lnSpc>
                <a:spcPct val="160000"/>
              </a:lnSpc>
              <a:spcAft>
                <a:spcPts val="0"/>
              </a:spcAft>
              <a:defRPr/>
            </a:pPr>
            <a:r>
              <a:rPr lang="it-IT" altLang="it-IT" sz="2400" b="1" dirty="0"/>
              <a:t>Venerdì 5 aprile</a:t>
            </a:r>
          </a:p>
          <a:p>
            <a:pPr eaLnBrk="1" fontAlgn="auto" hangingPunct="1">
              <a:lnSpc>
                <a:spcPct val="160000"/>
              </a:lnSpc>
              <a:spcAft>
                <a:spcPts val="0"/>
              </a:spcAft>
              <a:buFontTx/>
              <a:buNone/>
              <a:defRPr/>
            </a:pPr>
            <a:r>
              <a:rPr lang="it-IT" altLang="it-IT" sz="2400" dirty="0"/>
              <a:t>E’ Venerdì Santo, p. Geremia si reca in un villaggio sui monti. Trova la gente terrorizzata. Non si può fare la Via Crucis perché nella zona ci sono i killer </a:t>
            </a:r>
            <a:r>
              <a:rPr lang="it-IT" altLang="it-IT" sz="2400" dirty="0" err="1"/>
              <a:t>Ilagà</a:t>
            </a:r>
            <a:r>
              <a:rPr lang="it-IT" altLang="it-IT" sz="2400" dirty="0"/>
              <a:t> che ammazzano i contadini senza fare alcuna </a:t>
            </a:r>
            <a:r>
              <a:rPr lang="it-IT" altLang="it-IT" sz="2400" dirty="0" smtClean="0"/>
              <a:t>domanda. P</a:t>
            </a:r>
            <a:r>
              <a:rPr lang="it-IT" altLang="it-IT" sz="2400" dirty="0"/>
              <a:t>. Geremia prepara con i contadini una raccolta di firme per documentare e denunciare gli atroci delitti avvenuti. </a:t>
            </a:r>
          </a:p>
          <a:p>
            <a:pPr eaLnBrk="1" fontAlgn="auto" hangingPunct="1">
              <a:lnSpc>
                <a:spcPct val="160000"/>
              </a:lnSpc>
              <a:spcAft>
                <a:spcPts val="0"/>
              </a:spcAft>
              <a:buFontTx/>
              <a:buNone/>
              <a:defRPr/>
            </a:pPr>
            <a:r>
              <a:rPr lang="it-IT" altLang="it-IT" sz="2400" dirty="0"/>
              <a:t>La portano al vescovo e, il giorno dopo, vanno a denunciare i crimini al Comando provinciale della polizia</a:t>
            </a:r>
            <a:r>
              <a:rPr lang="it-IT" altLang="it-IT" sz="2400" dirty="0" smtClean="0"/>
              <a:t>.</a:t>
            </a:r>
            <a:endParaRPr lang="it-IT" altLang="it-IT"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body" idx="4294967295"/>
          </p:nvPr>
        </p:nvSpPr>
        <p:spPr>
          <a:xfrm>
            <a:off x="658813" y="223838"/>
            <a:ext cx="10874375" cy="6410325"/>
          </a:xfrm>
          <a:solidFill>
            <a:srgbClr val="F0F5C1"/>
          </a:solidFill>
          <a:ln>
            <a:solidFill>
              <a:schemeClr val="tx1"/>
            </a:solidFill>
            <a:miter lim="800000"/>
            <a:headEnd/>
            <a:tailEnd/>
          </a:ln>
        </p:spPr>
        <p:txBody>
          <a:bodyPr rtlCol="0">
            <a:normAutofit/>
          </a:bodyPr>
          <a:lstStyle/>
          <a:p>
            <a:pPr eaLnBrk="1" fontAlgn="auto" hangingPunct="1">
              <a:lnSpc>
                <a:spcPct val="160000"/>
              </a:lnSpc>
              <a:spcAft>
                <a:spcPts val="0"/>
              </a:spcAft>
              <a:buFontTx/>
              <a:buNone/>
              <a:defRPr/>
            </a:pPr>
            <a:r>
              <a:rPr lang="it-IT" altLang="it-IT" b="1" dirty="0" smtClean="0">
                <a:latin typeface="Arial" panose="020B0604020202020204" pitchFamily="34" charset="0"/>
                <a:cs typeface="Arial" panose="020B0604020202020204" pitchFamily="34" charset="0"/>
              </a:rPr>
              <a:t>Lunedì </a:t>
            </a:r>
            <a:r>
              <a:rPr lang="it-IT" altLang="it-IT" b="1" dirty="0">
                <a:latin typeface="Arial" panose="020B0604020202020204" pitchFamily="34" charset="0"/>
                <a:cs typeface="Arial" panose="020B0604020202020204" pitchFamily="34" charset="0"/>
              </a:rPr>
              <a:t>dopo Pasqua, </a:t>
            </a:r>
            <a:endParaRPr lang="it-IT" altLang="it-IT" b="1" dirty="0" smtClean="0">
              <a:latin typeface="Arial" panose="020B0604020202020204" pitchFamily="34" charset="0"/>
              <a:cs typeface="Arial" panose="020B0604020202020204" pitchFamily="34" charset="0"/>
            </a:endParaRPr>
          </a:p>
          <a:p>
            <a:pPr eaLnBrk="1" fontAlgn="auto" hangingPunct="1">
              <a:lnSpc>
                <a:spcPct val="160000"/>
              </a:lnSpc>
              <a:spcAft>
                <a:spcPts val="0"/>
              </a:spcAft>
              <a:buFontTx/>
              <a:buNone/>
              <a:defRPr/>
            </a:pPr>
            <a:r>
              <a:rPr lang="it-IT" altLang="it-IT" dirty="0" smtClean="0">
                <a:latin typeface="Arial" panose="020B0604020202020204" pitchFamily="34" charset="0"/>
                <a:cs typeface="Arial" panose="020B0604020202020204" pitchFamily="34" charset="0"/>
              </a:rPr>
              <a:t>p</a:t>
            </a:r>
            <a:r>
              <a:rPr lang="it-IT" altLang="it-IT" dirty="0">
                <a:latin typeface="Arial" panose="020B0604020202020204" pitchFamily="34" charset="0"/>
                <a:cs typeface="Arial" panose="020B0604020202020204" pitchFamily="34" charset="0"/>
              </a:rPr>
              <a:t>. Geremia ritorna con il vescovo dal capo della Polizia: </a:t>
            </a:r>
          </a:p>
          <a:p>
            <a:pPr eaLnBrk="1" fontAlgn="auto" hangingPunct="1">
              <a:lnSpc>
                <a:spcPct val="160000"/>
              </a:lnSpc>
              <a:spcAft>
                <a:spcPts val="0"/>
              </a:spcAft>
              <a:buFontTx/>
              <a:buNone/>
              <a:defRPr/>
            </a:pPr>
            <a:r>
              <a:rPr lang="it-IT" altLang="it-IT" dirty="0">
                <a:latin typeface="Arial" panose="020B0604020202020204" pitchFamily="34" charset="0"/>
                <a:cs typeface="Arial" panose="020B0604020202020204" pitchFamily="34" charset="0"/>
              </a:rPr>
              <a:t>- Se non fermi questi killer, andrò alla radio a denunciare che cosa state facendo - .</a:t>
            </a:r>
          </a:p>
          <a:p>
            <a:pPr eaLnBrk="1" fontAlgn="auto" hangingPunct="1">
              <a:lnSpc>
                <a:spcPct val="160000"/>
              </a:lnSpc>
              <a:spcAft>
                <a:spcPts val="0"/>
              </a:spcAft>
              <a:buFontTx/>
              <a:buNone/>
              <a:defRPr/>
            </a:pPr>
            <a:r>
              <a:rPr lang="it-IT" altLang="it-IT" dirty="0">
                <a:latin typeface="Arial" panose="020B0604020202020204" pitchFamily="34" charset="0"/>
                <a:cs typeface="Arial" panose="020B0604020202020204" pitchFamily="34" charset="0"/>
              </a:rPr>
              <a:t>Il capo della polizia risponde che non può farci nulla poiché ci sono ordini superiori. </a:t>
            </a:r>
          </a:p>
          <a:p>
            <a:pPr eaLnBrk="1" fontAlgn="auto" hangingPunct="1">
              <a:lnSpc>
                <a:spcPct val="160000"/>
              </a:lnSpc>
              <a:spcAft>
                <a:spcPts val="0"/>
              </a:spcAft>
              <a:buFontTx/>
              <a:buNone/>
              <a:defRPr/>
            </a:pPr>
            <a:r>
              <a:rPr lang="it-IT" altLang="it-IT" dirty="0">
                <a:latin typeface="Arial" panose="020B0604020202020204" pitchFamily="34" charset="0"/>
                <a:cs typeface="Arial" panose="020B0604020202020204" pitchFamily="34" charset="0"/>
              </a:rPr>
              <a:t>P. Geremia e il vescovo si recano subito alla radio e denunciano tutto pubblicamente.</a:t>
            </a:r>
          </a:p>
        </p:txBody>
      </p:sp>
    </p:spTree>
    <p:extLst>
      <p:ext uri="{BB962C8B-B14F-4D97-AF65-F5344CB8AC3E}">
        <p14:creationId xmlns:p14="http://schemas.microsoft.com/office/powerpoint/2010/main" val="420741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body" idx="4294967295"/>
          </p:nvPr>
        </p:nvSpPr>
        <p:spPr>
          <a:xfrm>
            <a:off x="1026864" y="369888"/>
            <a:ext cx="10397727" cy="6118225"/>
          </a:xfrm>
          <a:solidFill>
            <a:srgbClr val="F0F5C1"/>
          </a:solidFill>
          <a:ln>
            <a:solidFill>
              <a:schemeClr val="tx1"/>
            </a:solidFill>
            <a:miter lim="800000"/>
            <a:headEnd/>
            <a:tailEnd/>
          </a:ln>
        </p:spPr>
        <p:txBody>
          <a:bodyPr rtlCol="0">
            <a:normAutofit fontScale="92500"/>
          </a:bodyPr>
          <a:lstStyle/>
          <a:p>
            <a:pPr eaLnBrk="1" fontAlgn="auto" hangingPunct="1">
              <a:lnSpc>
                <a:spcPct val="150000"/>
              </a:lnSpc>
              <a:spcAft>
                <a:spcPts val="0"/>
              </a:spcAft>
              <a:defRPr/>
            </a:pPr>
            <a:r>
              <a:rPr lang="it-IT" altLang="it-IT" b="1" dirty="0"/>
              <a:t>Mercoledì 10 aprile</a:t>
            </a:r>
          </a:p>
          <a:p>
            <a:pPr eaLnBrk="1" fontAlgn="auto" hangingPunct="1">
              <a:lnSpc>
                <a:spcPct val="150000"/>
              </a:lnSpc>
              <a:spcAft>
                <a:spcPts val="0"/>
              </a:spcAft>
              <a:buFontTx/>
              <a:buNone/>
              <a:defRPr/>
            </a:pPr>
            <a:r>
              <a:rPr lang="it-IT" altLang="it-IT" dirty="0"/>
              <a:t>P. Geremia corre con la moto sui monti per ritornare nei villaggi dei tribali perseguitati. In un incrocio incontra i killer, armati fino ai denti. </a:t>
            </a:r>
            <a:endParaRPr lang="it-IT" altLang="it-IT" dirty="0" smtClean="0"/>
          </a:p>
          <a:p>
            <a:pPr eaLnBrk="1" fontAlgn="auto" hangingPunct="1">
              <a:lnSpc>
                <a:spcPct val="150000"/>
              </a:lnSpc>
              <a:spcAft>
                <a:spcPts val="0"/>
              </a:spcAft>
              <a:buFontTx/>
              <a:buNone/>
              <a:defRPr/>
            </a:pPr>
            <a:r>
              <a:rPr lang="it-IT" altLang="it-IT" dirty="0" smtClean="0"/>
              <a:t>Edilberto </a:t>
            </a:r>
            <a:r>
              <a:rPr lang="it-IT" altLang="it-IT" dirty="0" err="1"/>
              <a:t>Manero</a:t>
            </a:r>
            <a:r>
              <a:rPr lang="it-IT" altLang="it-IT" dirty="0"/>
              <a:t> gli va incontro, gli punta il fucile in faccia pronto a premere il grilletto. In seguito dirà che in quel momento aveva intenzione di uccidere il missionario, ma una strana forza lo aveva trattenuto.</a:t>
            </a:r>
          </a:p>
          <a:p>
            <a:pPr eaLnBrk="1" fontAlgn="auto" hangingPunct="1">
              <a:lnSpc>
                <a:spcPct val="150000"/>
              </a:lnSpc>
              <a:spcAft>
                <a:spcPts val="0"/>
              </a:spcAft>
              <a:buFontTx/>
              <a:buNone/>
              <a:defRPr/>
            </a:pPr>
            <a:r>
              <a:rPr lang="it-IT" altLang="it-IT" dirty="0"/>
              <a:t>Arrivato al villaggio p. Geremia osserva che la gente è ancora terrorizzata. Il pomeriggio del giorno dopo decide di ritornare a </a:t>
            </a:r>
            <a:r>
              <a:rPr lang="it-IT" altLang="it-IT" dirty="0" err="1"/>
              <a:t>Tulunan</a:t>
            </a:r>
            <a:r>
              <a:rPr lang="it-IT" altLang="it-IT"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body" idx="4294967295"/>
          </p:nvPr>
        </p:nvSpPr>
        <p:spPr>
          <a:xfrm>
            <a:off x="911225" y="188913"/>
            <a:ext cx="10369550" cy="6480175"/>
          </a:xfrm>
          <a:solidFill>
            <a:srgbClr val="F0F5C1"/>
          </a:solidFill>
          <a:ln>
            <a:solidFill>
              <a:schemeClr val="tx1"/>
            </a:solidFill>
            <a:miter lim="800000"/>
            <a:headEnd/>
            <a:tailEnd/>
          </a:ln>
        </p:spPr>
        <p:txBody>
          <a:bodyPr rtlCol="0">
            <a:normAutofit fontScale="92500" lnSpcReduction="20000"/>
          </a:bodyPr>
          <a:lstStyle/>
          <a:p>
            <a:pPr algn="ctr" eaLnBrk="1" fontAlgn="auto" hangingPunct="1">
              <a:spcAft>
                <a:spcPts val="0"/>
              </a:spcAft>
              <a:buFontTx/>
              <a:buNone/>
              <a:defRPr/>
            </a:pPr>
            <a:r>
              <a:rPr lang="it-IT" altLang="it-IT" b="1" dirty="0"/>
              <a:t>Giovedì 11 aprile 1985, </a:t>
            </a:r>
          </a:p>
          <a:p>
            <a:pPr algn="ctr" eaLnBrk="1" fontAlgn="auto" hangingPunct="1">
              <a:spcAft>
                <a:spcPts val="0"/>
              </a:spcAft>
              <a:buFontTx/>
              <a:buNone/>
              <a:defRPr/>
            </a:pPr>
            <a:r>
              <a:rPr lang="it-IT" altLang="it-IT" b="1" dirty="0"/>
              <a:t>il giorno dell’uccisione di padre Tullio</a:t>
            </a:r>
          </a:p>
          <a:p>
            <a:pPr algn="ctr" eaLnBrk="1" fontAlgn="auto" hangingPunct="1">
              <a:spcAft>
                <a:spcPts val="0"/>
              </a:spcAft>
              <a:buFontTx/>
              <a:buNone/>
              <a:defRPr/>
            </a:pPr>
            <a:endParaRPr lang="it-IT" altLang="it-IT" b="1" dirty="0"/>
          </a:p>
          <a:p>
            <a:pPr eaLnBrk="1" fontAlgn="auto" hangingPunct="1">
              <a:lnSpc>
                <a:spcPct val="150000"/>
              </a:lnSpc>
              <a:spcAft>
                <a:spcPts val="0"/>
              </a:spcAft>
              <a:defRPr/>
            </a:pPr>
            <a:r>
              <a:rPr lang="it-IT" altLang="it-IT" b="1" dirty="0" err="1"/>
              <a:t>Tulunan</a:t>
            </a:r>
            <a:r>
              <a:rPr lang="it-IT" altLang="it-IT" b="1" dirty="0"/>
              <a:t>, ore 10:00 </a:t>
            </a:r>
            <a:endParaRPr lang="it-IT" altLang="it-IT" dirty="0"/>
          </a:p>
          <a:p>
            <a:pPr eaLnBrk="1" fontAlgn="auto" hangingPunct="1">
              <a:lnSpc>
                <a:spcPct val="150000"/>
              </a:lnSpc>
              <a:spcAft>
                <a:spcPts val="0"/>
              </a:spcAft>
              <a:buFontTx/>
              <a:buNone/>
              <a:defRPr/>
            </a:pPr>
            <a:r>
              <a:rPr lang="it-IT" altLang="it-IT" dirty="0"/>
              <a:t>Le forze paramilitari ICHDF </a:t>
            </a:r>
            <a:r>
              <a:rPr lang="it-IT" altLang="it-IT" dirty="0" err="1"/>
              <a:t>Manero</a:t>
            </a:r>
            <a:r>
              <a:rPr lang="it-IT" altLang="it-IT" dirty="0"/>
              <a:t> stabilite nel crocevia La Esperanza, espongono lungo le vie tre grandi cartelli con annunci terrificanti e intimidatori: </a:t>
            </a:r>
            <a:r>
              <a:rPr lang="it-IT" altLang="it-IT" dirty="0">
                <a:latin typeface="Comic Sans MS" panose="030F0702030302020204" pitchFamily="66" charset="0"/>
              </a:rPr>
              <a:t>«Oggi ci sarà un grande show ».</a:t>
            </a:r>
            <a:r>
              <a:rPr lang="it-IT" altLang="it-IT" dirty="0"/>
              <a:t> </a:t>
            </a:r>
          </a:p>
          <a:p>
            <a:pPr eaLnBrk="1" fontAlgn="auto" hangingPunct="1">
              <a:lnSpc>
                <a:spcPct val="150000"/>
              </a:lnSpc>
              <a:spcAft>
                <a:spcPts val="0"/>
              </a:spcAft>
              <a:buFontTx/>
              <a:buNone/>
              <a:defRPr/>
            </a:pPr>
            <a:r>
              <a:rPr lang="it-IT" altLang="it-IT" dirty="0"/>
              <a:t>Vi sono elencati i nomi delle persone che devono essere uccise nello “spettacolo”. </a:t>
            </a:r>
          </a:p>
          <a:p>
            <a:pPr eaLnBrk="1" fontAlgn="auto" hangingPunct="1">
              <a:lnSpc>
                <a:spcPct val="150000"/>
              </a:lnSpc>
              <a:spcAft>
                <a:spcPts val="0"/>
              </a:spcAft>
              <a:buFontTx/>
              <a:buNone/>
              <a:defRPr/>
            </a:pPr>
            <a:r>
              <a:rPr lang="it-IT" altLang="it-IT" dirty="0"/>
              <a:t>Il primo fra tutti è p. Peter Geremia, poi vi è il sarto di </a:t>
            </a:r>
            <a:r>
              <a:rPr lang="it-IT" altLang="it-IT" dirty="0" err="1"/>
              <a:t>Tulunan</a:t>
            </a:r>
            <a:r>
              <a:rPr lang="it-IT" altLang="it-IT" dirty="0"/>
              <a:t>, Rufino </a:t>
            </a:r>
            <a:r>
              <a:rPr lang="it-IT" altLang="it-IT" dirty="0" err="1"/>
              <a:t>Robles</a:t>
            </a:r>
            <a:r>
              <a:rPr lang="it-IT" altLang="it-IT" dirty="0"/>
              <a:t>, che è anche un importante leader dei cristiani (catechista e vicepresidente del Consiglio pastorale).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body" idx="4294967295"/>
          </p:nvPr>
        </p:nvSpPr>
        <p:spPr>
          <a:xfrm>
            <a:off x="695400" y="747316"/>
            <a:ext cx="10801200" cy="5363368"/>
          </a:xfrm>
          <a:solidFill>
            <a:srgbClr val="F0F5C1"/>
          </a:solidFill>
          <a:ln>
            <a:solidFill>
              <a:schemeClr val="tx1"/>
            </a:solidFill>
            <a:miter lim="800000"/>
            <a:headEnd/>
            <a:tailEnd/>
          </a:ln>
        </p:spPr>
        <p:txBody>
          <a:bodyPr/>
          <a:lstStyle/>
          <a:p>
            <a:pPr eaLnBrk="1" hangingPunct="1">
              <a:lnSpc>
                <a:spcPct val="150000"/>
              </a:lnSpc>
            </a:pPr>
            <a:r>
              <a:rPr lang="it-IT" altLang="it-IT" smtClean="0"/>
              <a:t>I Manero si posizionano, armati, nel bar del crocevia. Aspettano il ritorno di p. Peter Geremia dalla visita ai tribali. Secondo la testimonianza del barista, costretto ad accoglierli nel suo locale, progettano di torturarlo per poi ucciderlo lentamente. </a:t>
            </a:r>
          </a:p>
          <a:p>
            <a:pPr eaLnBrk="1" hangingPunct="1">
              <a:lnSpc>
                <a:spcPct val="150000"/>
              </a:lnSpc>
            </a:pPr>
            <a:r>
              <a:rPr lang="it-IT" altLang="it-IT" smtClean="0"/>
              <a:t>Fortunatamente p. Peter ritarda a passare. </a:t>
            </a:r>
          </a:p>
          <a:p>
            <a:pPr eaLnBrk="1" hangingPunct="1">
              <a:lnSpc>
                <a:spcPct val="150000"/>
              </a:lnSpc>
            </a:pPr>
            <a:r>
              <a:rPr lang="it-IT" altLang="it-IT" smtClean="0"/>
              <a:t>I Manero si irritano. Devono uccidere un prete a tutti i costi prima che sopraggiunga la sera!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body" idx="4294967295"/>
          </p:nvPr>
        </p:nvSpPr>
        <p:spPr>
          <a:xfrm>
            <a:off x="911225" y="369888"/>
            <a:ext cx="10298113" cy="6118225"/>
          </a:xfrm>
          <a:solidFill>
            <a:srgbClr val="F0F5C1"/>
          </a:solidFill>
          <a:ln>
            <a:solidFill>
              <a:schemeClr val="tx1"/>
            </a:solidFill>
            <a:miter lim="800000"/>
            <a:headEnd/>
            <a:tailEnd/>
          </a:ln>
        </p:spPr>
        <p:txBody>
          <a:bodyPr/>
          <a:lstStyle/>
          <a:p>
            <a:pPr eaLnBrk="1" hangingPunct="1">
              <a:lnSpc>
                <a:spcPct val="150000"/>
              </a:lnSpc>
            </a:pPr>
            <a:r>
              <a:rPr lang="it-IT" altLang="it-IT" b="1" smtClean="0"/>
              <a:t>Ore</a:t>
            </a:r>
            <a:r>
              <a:rPr lang="it-IT" altLang="it-IT" smtClean="0"/>
              <a:t> </a:t>
            </a:r>
            <a:r>
              <a:rPr lang="it-IT" altLang="it-IT" b="1" smtClean="0"/>
              <a:t>15:00</a:t>
            </a:r>
            <a:r>
              <a:rPr lang="it-IT" altLang="it-IT" smtClean="0"/>
              <a:t> </a:t>
            </a:r>
          </a:p>
          <a:p>
            <a:pPr eaLnBrk="1" hangingPunct="1">
              <a:lnSpc>
                <a:spcPct val="150000"/>
              </a:lnSpc>
              <a:buFontTx/>
              <a:buNone/>
            </a:pPr>
            <a:r>
              <a:rPr lang="it-IT" altLang="it-IT" smtClean="0"/>
              <a:t>Rufino Robles si accorge che nell'elenco di quelli che devono essere uccisi vi è anche il suo nome. Per quale ragione? Molto probabilmente perché è considerato un ribelle comunista, in quanto si impegna a fianco dei missionari. </a:t>
            </a:r>
          </a:p>
          <a:p>
            <a:pPr eaLnBrk="1" hangingPunct="1">
              <a:lnSpc>
                <a:spcPct val="150000"/>
              </a:lnSpc>
              <a:buFontTx/>
              <a:buNone/>
            </a:pPr>
            <a:r>
              <a:rPr lang="it-IT" altLang="it-IT" smtClean="0"/>
              <a:t>Rufino esce di casa e si reca nel piccolo bar del crocevia dove vi sono i Manero. </a:t>
            </a:r>
          </a:p>
          <a:p>
            <a:pPr eaLnBrk="1" hangingPunct="1">
              <a:lnSpc>
                <a:spcPct val="150000"/>
              </a:lnSpc>
              <a:buFontTx/>
              <a:buNone/>
            </a:pPr>
            <a:r>
              <a:rPr lang="it-IT" altLang="it-IT" smtClean="0"/>
              <a:t>Vuole chiarire il motivo dell’inserimento del suo nome nella lista.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74082" name="Picture 3" descr="04   cartello annun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563" y="1989138"/>
            <a:ext cx="9794875" cy="41751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083" name="Rectangle 4"/>
          <p:cNvSpPr>
            <a:spLocks noChangeArrowheads="1"/>
          </p:cNvSpPr>
          <p:nvPr/>
        </p:nvSpPr>
        <p:spPr bwMode="auto">
          <a:xfrm>
            <a:off x="2693988" y="692150"/>
            <a:ext cx="6805612" cy="904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2400">
                <a:solidFill>
                  <a:schemeClr val="bg1"/>
                </a:solidFill>
                <a:latin typeface="Arial" panose="020B0604020202020204" pitchFamily="34" charset="0"/>
              </a:rPr>
              <a:t>Il cartello con la scritta dell’imminente spettacolo </a:t>
            </a:r>
          </a:p>
          <a:p>
            <a:pPr eaLnBrk="1" hangingPunct="1">
              <a:lnSpc>
                <a:spcPct val="100000"/>
              </a:lnSpc>
              <a:spcBef>
                <a:spcPct val="20000"/>
              </a:spcBef>
              <a:buFontTx/>
              <a:buNone/>
            </a:pPr>
            <a:r>
              <a:rPr lang="it-IT" altLang="it-IT" sz="2400">
                <a:solidFill>
                  <a:schemeClr val="bg1"/>
                </a:solidFill>
                <a:latin typeface="Arial" panose="020B0604020202020204" pitchFamily="34" charset="0"/>
              </a:rPr>
              <a:t>della tortura e uccisione.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body" idx="4294967295"/>
          </p:nvPr>
        </p:nvSpPr>
        <p:spPr>
          <a:xfrm>
            <a:off x="1049338" y="296863"/>
            <a:ext cx="10093325" cy="6264275"/>
          </a:xfrm>
          <a:solidFill>
            <a:srgbClr val="F0F5C1"/>
          </a:solidFill>
          <a:ln>
            <a:solidFill>
              <a:schemeClr val="tx1"/>
            </a:solidFill>
            <a:miter lim="800000"/>
            <a:headEnd/>
            <a:tailEnd/>
          </a:ln>
        </p:spPr>
        <p:txBody>
          <a:bodyPr rtlCol="0">
            <a:normAutofit lnSpcReduction="10000"/>
          </a:bodyPr>
          <a:lstStyle/>
          <a:p>
            <a:pPr eaLnBrk="1" fontAlgn="auto" hangingPunct="1">
              <a:lnSpc>
                <a:spcPct val="150000"/>
              </a:lnSpc>
              <a:spcAft>
                <a:spcPts val="0"/>
              </a:spcAft>
              <a:defRPr/>
            </a:pPr>
            <a:r>
              <a:rPr lang="it-IT" altLang="it-IT" dirty="0"/>
              <a:t>Uno dei delinquenti si fa avanti e, senza dargli risposta, gli spara in faccia. </a:t>
            </a:r>
          </a:p>
          <a:p>
            <a:pPr eaLnBrk="1" fontAlgn="auto" hangingPunct="1">
              <a:lnSpc>
                <a:spcPct val="150000"/>
              </a:lnSpc>
              <a:spcAft>
                <a:spcPts val="0"/>
              </a:spcAft>
              <a:buFontTx/>
              <a:buNone/>
              <a:defRPr/>
            </a:pPr>
            <a:r>
              <a:rPr lang="it-IT" altLang="it-IT" dirty="0" err="1"/>
              <a:t>Robles</a:t>
            </a:r>
            <a:r>
              <a:rPr lang="it-IT" altLang="it-IT" dirty="0"/>
              <a:t> riesce a deviare il colpo con la mano e a scappare nella prima casa che trova lungo la via, quella del signor </a:t>
            </a:r>
            <a:r>
              <a:rPr lang="it-IT" altLang="it-IT" dirty="0" err="1"/>
              <a:t>Gomes</a:t>
            </a:r>
            <a:r>
              <a:rPr lang="it-IT" altLang="it-IT" dirty="0"/>
              <a:t>; mentre fugge i </a:t>
            </a:r>
            <a:r>
              <a:rPr lang="it-IT" altLang="it-IT" dirty="0" err="1"/>
              <a:t>Manero</a:t>
            </a:r>
            <a:r>
              <a:rPr lang="it-IT" altLang="it-IT" dirty="0"/>
              <a:t> sparano altri colpi, che gli forano i pantaloni. </a:t>
            </a:r>
          </a:p>
          <a:p>
            <a:pPr eaLnBrk="1" fontAlgn="auto" hangingPunct="1">
              <a:lnSpc>
                <a:spcPct val="150000"/>
              </a:lnSpc>
              <a:spcAft>
                <a:spcPts val="0"/>
              </a:spcAft>
              <a:defRPr/>
            </a:pPr>
            <a:r>
              <a:rPr lang="it-IT" altLang="it-IT" dirty="0" err="1"/>
              <a:t>Robles</a:t>
            </a:r>
            <a:r>
              <a:rPr lang="it-IT" altLang="it-IT" dirty="0"/>
              <a:t> riesce a rinchiudersi in casa. </a:t>
            </a:r>
          </a:p>
          <a:p>
            <a:pPr eaLnBrk="1" fontAlgn="auto" hangingPunct="1">
              <a:lnSpc>
                <a:spcPct val="150000"/>
              </a:lnSpc>
              <a:spcAft>
                <a:spcPts val="0"/>
              </a:spcAft>
              <a:buFontTx/>
              <a:buNone/>
              <a:defRPr/>
            </a:pPr>
            <a:r>
              <a:rPr lang="it-IT" altLang="it-IT" dirty="0"/>
              <a:t>E’ miracolosamente salvo, ma è ferito in modo preoccupante. </a:t>
            </a:r>
          </a:p>
          <a:p>
            <a:pPr eaLnBrk="1" fontAlgn="auto" hangingPunct="1">
              <a:lnSpc>
                <a:spcPct val="150000"/>
              </a:lnSpc>
              <a:spcAft>
                <a:spcPts val="0"/>
              </a:spcAft>
              <a:defRPr/>
            </a:pPr>
            <a:r>
              <a:rPr lang="it-IT" altLang="it-IT" dirty="0"/>
              <a:t>C’è chi testimonia che i </a:t>
            </a:r>
            <a:r>
              <a:rPr lang="it-IT" altLang="it-IT" dirty="0" err="1"/>
              <a:t>Manero</a:t>
            </a:r>
            <a:r>
              <a:rPr lang="it-IT" altLang="it-IT" dirty="0"/>
              <a:t> abbiano detto: - Lasciatelo stare, così morirà dissanguato lentamente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body" idx="4294967295"/>
          </p:nvPr>
        </p:nvSpPr>
        <p:spPr>
          <a:xfrm>
            <a:off x="839788" y="369888"/>
            <a:ext cx="10656887" cy="6118225"/>
          </a:xfrm>
          <a:solidFill>
            <a:srgbClr val="F0F5C1"/>
          </a:solidFill>
          <a:ln>
            <a:solidFill>
              <a:schemeClr val="tx1"/>
            </a:solidFill>
            <a:miter lim="800000"/>
            <a:headEnd/>
            <a:tailEnd/>
          </a:ln>
        </p:spPr>
        <p:txBody>
          <a:bodyPr rtlCol="0">
            <a:normAutofit lnSpcReduction="10000"/>
          </a:bodyPr>
          <a:lstStyle/>
          <a:p>
            <a:pPr eaLnBrk="1" fontAlgn="auto" hangingPunct="1">
              <a:lnSpc>
                <a:spcPct val="150000"/>
              </a:lnSpc>
              <a:spcAft>
                <a:spcPts val="0"/>
              </a:spcAft>
              <a:defRPr/>
            </a:pPr>
            <a:r>
              <a:rPr lang="it-IT" altLang="it-IT" dirty="0"/>
              <a:t>Dal retro della casa di </a:t>
            </a:r>
            <a:r>
              <a:rPr lang="it-IT" altLang="it-IT" dirty="0" err="1"/>
              <a:t>Gomes</a:t>
            </a:r>
            <a:r>
              <a:rPr lang="it-IT" altLang="it-IT" dirty="0"/>
              <a:t>, una ragazza riesce a fuggire di corsa per i sentieri dei campi e a recarsi in parrocchia per chiedere aiuto e soccorso; la canonica dista cinque chilometri.</a:t>
            </a:r>
          </a:p>
          <a:p>
            <a:pPr eaLnBrk="1" fontAlgn="auto" hangingPunct="1">
              <a:lnSpc>
                <a:spcPct val="150000"/>
              </a:lnSpc>
              <a:spcAft>
                <a:spcPts val="0"/>
              </a:spcAft>
              <a:defRPr/>
            </a:pPr>
            <a:r>
              <a:rPr lang="it-IT" altLang="it-IT" dirty="0"/>
              <a:t>P. Peter Geremia non è presente, e neppure il novello parroco p. Tullio. </a:t>
            </a:r>
          </a:p>
          <a:p>
            <a:pPr eaLnBrk="1" fontAlgn="auto" hangingPunct="1">
              <a:lnSpc>
                <a:spcPct val="150000"/>
              </a:lnSpc>
              <a:spcAft>
                <a:spcPts val="0"/>
              </a:spcAft>
              <a:buFontTx/>
              <a:buNone/>
              <a:defRPr/>
            </a:pPr>
            <a:r>
              <a:rPr lang="it-IT" altLang="it-IT" dirty="0"/>
              <a:t>La ragazza lascia un biglietto di avviso: </a:t>
            </a:r>
          </a:p>
          <a:p>
            <a:pPr eaLnBrk="1" fontAlgn="auto" hangingPunct="1">
              <a:lnSpc>
                <a:spcPct val="150000"/>
              </a:lnSpc>
              <a:spcAft>
                <a:spcPts val="0"/>
              </a:spcAft>
              <a:buFontTx/>
              <a:buNone/>
              <a:defRPr/>
            </a:pPr>
            <a:r>
              <a:rPr lang="it-IT" altLang="it-IT" dirty="0"/>
              <a:t>« </a:t>
            </a:r>
            <a:r>
              <a:rPr lang="it-IT" altLang="it-IT" b="1" dirty="0">
                <a:latin typeface="Comic Sans MS" panose="030F0702030302020204" pitchFamily="66" charset="0"/>
              </a:rPr>
              <a:t>Padre, c’è bisogno di aiuto all’incrocio La Esperanza, nella casa di </a:t>
            </a:r>
            <a:r>
              <a:rPr lang="it-IT" altLang="it-IT" b="1" dirty="0" err="1">
                <a:latin typeface="Comic Sans MS" panose="030F0702030302020204" pitchFamily="66" charset="0"/>
              </a:rPr>
              <a:t>Gomes</a:t>
            </a:r>
            <a:r>
              <a:rPr lang="it-IT" altLang="it-IT" dirty="0"/>
              <a:t> »; sul biglietto non si precisa chi sia il ferito. </a:t>
            </a:r>
          </a:p>
          <a:p>
            <a:pPr eaLnBrk="1" fontAlgn="auto" hangingPunct="1">
              <a:lnSpc>
                <a:spcPct val="150000"/>
              </a:lnSpc>
              <a:spcAft>
                <a:spcPts val="0"/>
              </a:spcAft>
              <a:defRPr/>
            </a:pPr>
            <a:r>
              <a:rPr lang="it-IT" altLang="it-IT" dirty="0"/>
              <a:t>Nei villaggi, quando ci sono dei feriti causati da sparatorie, si chiama subito il missionario straniero per impedire ulteriori uccisioni.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body" idx="4294967295"/>
          </p:nvPr>
        </p:nvSpPr>
        <p:spPr>
          <a:xfrm>
            <a:off x="839788" y="296863"/>
            <a:ext cx="10656887" cy="6264275"/>
          </a:xfrm>
          <a:solidFill>
            <a:srgbClr val="F0F5C1"/>
          </a:solidFill>
          <a:ln>
            <a:solidFill>
              <a:schemeClr val="tx1"/>
            </a:solidFill>
            <a:miter lim="800000"/>
            <a:headEnd/>
            <a:tailEnd/>
          </a:ln>
        </p:spPr>
        <p:txBody>
          <a:bodyPr rtlCol="0">
            <a:normAutofit lnSpcReduction="10000"/>
          </a:bodyPr>
          <a:lstStyle/>
          <a:p>
            <a:pPr eaLnBrk="1" fontAlgn="auto" hangingPunct="1">
              <a:lnSpc>
                <a:spcPct val="150000"/>
              </a:lnSpc>
              <a:spcAft>
                <a:spcPts val="0"/>
              </a:spcAft>
              <a:defRPr/>
            </a:pPr>
            <a:r>
              <a:rPr lang="it-IT" altLang="it-IT" sz="2400" b="1" dirty="0"/>
              <a:t>Ore</a:t>
            </a:r>
            <a:r>
              <a:rPr lang="it-IT" altLang="it-IT" sz="2400" dirty="0"/>
              <a:t> </a:t>
            </a:r>
            <a:r>
              <a:rPr lang="it-IT" altLang="it-IT" sz="2400" b="1" dirty="0"/>
              <a:t>16:30</a:t>
            </a:r>
            <a:r>
              <a:rPr lang="it-IT" altLang="it-IT" sz="2400" dirty="0"/>
              <a:t> </a:t>
            </a:r>
          </a:p>
          <a:p>
            <a:pPr eaLnBrk="1" fontAlgn="auto" hangingPunct="1">
              <a:lnSpc>
                <a:spcPct val="150000"/>
              </a:lnSpc>
              <a:spcAft>
                <a:spcPts val="0"/>
              </a:spcAft>
              <a:buFontTx/>
              <a:buNone/>
              <a:defRPr/>
            </a:pPr>
            <a:r>
              <a:rPr lang="it-IT" altLang="it-IT" sz="2400" dirty="0"/>
              <a:t>P. Tullio ritorna in parrocchia da una festa di battesimo. Mentre prepara gli spaghetti per p. Geremia si accorge del biglietto di aiuto. </a:t>
            </a:r>
          </a:p>
          <a:p>
            <a:pPr eaLnBrk="1" fontAlgn="auto" hangingPunct="1">
              <a:lnSpc>
                <a:spcPct val="150000"/>
              </a:lnSpc>
              <a:spcAft>
                <a:spcPts val="0"/>
              </a:spcAft>
              <a:buFontTx/>
              <a:buNone/>
              <a:defRPr/>
            </a:pPr>
            <a:r>
              <a:rPr lang="it-IT" altLang="it-IT" sz="2400" dirty="0"/>
              <a:t>Sale veloce sulla sua moto e corre subito alla casa di </a:t>
            </a:r>
            <a:r>
              <a:rPr lang="it-IT" altLang="it-IT" sz="2400" dirty="0" err="1"/>
              <a:t>Gomes</a:t>
            </a:r>
            <a:r>
              <a:rPr lang="it-IT" altLang="it-IT" sz="2400" dirty="0"/>
              <a:t> passando davanti al bar dove i </a:t>
            </a:r>
            <a:r>
              <a:rPr lang="it-IT" altLang="it-IT" sz="2400" dirty="0" err="1"/>
              <a:t>Manero</a:t>
            </a:r>
            <a:r>
              <a:rPr lang="it-IT" altLang="it-IT" sz="2400" dirty="0"/>
              <a:t> attendono armati il rientro di p. Geremia. Nel frattempo giocano a biliardo. Alcuni si ubriacano, forse per avere maggior forza e coraggio per compiere il delitto annunciato. I </a:t>
            </a:r>
            <a:r>
              <a:rPr lang="it-IT" altLang="it-IT" sz="2400" dirty="0" err="1"/>
              <a:t>Manero</a:t>
            </a:r>
            <a:r>
              <a:rPr lang="it-IT" altLang="it-IT" sz="2400" dirty="0"/>
              <a:t> osservano p. Tullio passare davanti al bar e gli puntano contro i fucili. Il gestore del bar, terrorizzato, sente il capo banda affermare: - Fermi! Non ammazziamo questo, aspettiamo quello più magro, poi lo attaccheremo al palo per ammazzarlo lentamente -.</a:t>
            </a:r>
          </a:p>
          <a:p>
            <a:pPr eaLnBrk="1" fontAlgn="auto" hangingPunct="1">
              <a:lnSpc>
                <a:spcPct val="150000"/>
              </a:lnSpc>
              <a:spcAft>
                <a:spcPts val="0"/>
              </a:spcAft>
              <a:defRPr/>
            </a:pPr>
            <a:r>
              <a:rPr lang="it-IT" altLang="it-IT" sz="2400" dirty="0"/>
              <a:t>P. Tullio entra nella casa di </a:t>
            </a:r>
            <a:r>
              <a:rPr lang="it-IT" altLang="it-IT" sz="2400" dirty="0" err="1"/>
              <a:t>Gomes</a:t>
            </a:r>
            <a:r>
              <a:rPr lang="it-IT" altLang="it-IT" sz="2400" dirty="0"/>
              <a:t>, parla con Rufino, ferito. E’ grave. Lo incoraggia.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body" idx="4294967295"/>
          </p:nvPr>
        </p:nvSpPr>
        <p:spPr>
          <a:xfrm>
            <a:off x="767408" y="1397806"/>
            <a:ext cx="10657184" cy="4062388"/>
          </a:xfrm>
          <a:solidFill>
            <a:srgbClr val="F0F5C1"/>
          </a:solidFill>
          <a:ln>
            <a:solidFill>
              <a:schemeClr val="tx1"/>
            </a:solidFill>
            <a:miter lim="800000"/>
            <a:headEnd/>
            <a:tailEnd/>
          </a:ln>
        </p:spPr>
        <p:txBody>
          <a:bodyPr rtlCol="0">
            <a:normAutofit/>
          </a:bodyPr>
          <a:lstStyle/>
          <a:p>
            <a:pPr marL="0" indent="0" eaLnBrk="1" fontAlgn="auto" hangingPunct="1">
              <a:lnSpc>
                <a:spcPct val="150000"/>
              </a:lnSpc>
              <a:spcAft>
                <a:spcPts val="0"/>
              </a:spcAft>
              <a:buNone/>
              <a:defRPr/>
            </a:pPr>
            <a:r>
              <a:rPr lang="it-IT" altLang="it-IT" dirty="0">
                <a:latin typeface="Arial" panose="020B0604020202020204" pitchFamily="34" charset="0"/>
                <a:cs typeface="Arial" panose="020B0604020202020204" pitchFamily="34" charset="0"/>
              </a:rPr>
              <a:t>Tullio sta vivendo il momento più misterioso della sua vita. </a:t>
            </a:r>
            <a:endParaRPr lang="it-IT" altLang="it-IT" dirty="0" smtClean="0">
              <a:latin typeface="Arial" panose="020B0604020202020204" pitchFamily="34" charset="0"/>
              <a:cs typeface="Arial" panose="020B0604020202020204" pitchFamily="34" charset="0"/>
            </a:endParaRPr>
          </a:p>
          <a:p>
            <a:pPr marL="0" indent="0" eaLnBrk="1" fontAlgn="auto" hangingPunct="1">
              <a:lnSpc>
                <a:spcPct val="150000"/>
              </a:lnSpc>
              <a:spcAft>
                <a:spcPts val="0"/>
              </a:spcAft>
              <a:buNone/>
              <a:defRPr/>
            </a:pPr>
            <a:r>
              <a:rPr lang="it-IT" altLang="it-IT" dirty="0" smtClean="0">
                <a:latin typeface="Arial" panose="020B0604020202020204" pitchFamily="34" charset="0"/>
                <a:cs typeface="Arial" panose="020B0604020202020204" pitchFamily="34" charset="0"/>
              </a:rPr>
              <a:t>La </a:t>
            </a:r>
            <a:r>
              <a:rPr lang="it-IT" altLang="it-IT" dirty="0">
                <a:latin typeface="Arial" panose="020B0604020202020204" pitchFamily="34" charset="0"/>
                <a:cs typeface="Arial" panose="020B0604020202020204" pitchFamily="34" charset="0"/>
              </a:rPr>
              <a:t>sua scelta avviene nel pieno della contestazione sessantottina. </a:t>
            </a:r>
            <a:endParaRPr lang="it-IT" altLang="it-IT" dirty="0" smtClean="0">
              <a:latin typeface="Arial" panose="020B0604020202020204" pitchFamily="34" charset="0"/>
              <a:cs typeface="Arial" panose="020B0604020202020204" pitchFamily="34" charset="0"/>
            </a:endParaRPr>
          </a:p>
          <a:p>
            <a:pPr marL="0" indent="0" eaLnBrk="1" fontAlgn="auto" hangingPunct="1">
              <a:lnSpc>
                <a:spcPct val="150000"/>
              </a:lnSpc>
              <a:spcAft>
                <a:spcPts val="0"/>
              </a:spcAft>
              <a:buNone/>
              <a:defRPr/>
            </a:pPr>
            <a:r>
              <a:rPr lang="it-IT" altLang="it-IT" dirty="0" smtClean="0">
                <a:latin typeface="Arial" panose="020B0604020202020204" pitchFamily="34" charset="0"/>
                <a:cs typeface="Arial" panose="020B0604020202020204" pitchFamily="34" charset="0"/>
              </a:rPr>
              <a:t>La </a:t>
            </a:r>
            <a:r>
              <a:rPr lang="it-IT" altLang="it-IT" dirty="0">
                <a:latin typeface="Arial" panose="020B0604020202020204" pitchFamily="34" charset="0"/>
                <a:cs typeface="Arial" panose="020B0604020202020204" pitchFamily="34" charset="0"/>
              </a:rPr>
              <a:t>Chiesa cattolica è scossa dagli esiti del Concilio Vaticano II, che ha messo in forte discussione i tradizionali modelli di vita sacerdotale e i sistemi educativi utilizzati fino ad allora. </a:t>
            </a:r>
          </a:p>
          <a:p>
            <a:pPr eaLnBrk="1" fontAlgn="auto" hangingPunct="1">
              <a:spcAft>
                <a:spcPts val="0"/>
              </a:spcAft>
              <a:defRPr/>
            </a:pPr>
            <a:endParaRPr lang="it-IT" altLang="it-IT"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body" idx="4294967295"/>
          </p:nvPr>
        </p:nvSpPr>
        <p:spPr>
          <a:xfrm>
            <a:off x="1200150" y="369888"/>
            <a:ext cx="10009188" cy="6118225"/>
          </a:xfrm>
          <a:solidFill>
            <a:srgbClr val="EBF2AC"/>
          </a:solidFill>
          <a:ln>
            <a:solidFill>
              <a:schemeClr val="tx1"/>
            </a:solidFill>
            <a:miter lim="800000"/>
            <a:headEnd/>
            <a:tailEnd/>
          </a:ln>
        </p:spPr>
        <p:txBody>
          <a:bodyPr rtlCol="0">
            <a:normAutofit fontScale="92500"/>
          </a:bodyPr>
          <a:lstStyle/>
          <a:p>
            <a:pPr marL="0" indent="0" eaLnBrk="1" fontAlgn="auto" hangingPunct="1">
              <a:lnSpc>
                <a:spcPct val="150000"/>
              </a:lnSpc>
              <a:spcAft>
                <a:spcPts val="0"/>
              </a:spcAft>
              <a:buFont typeface="Arial" panose="020B0604020202020204" pitchFamily="34" charset="0"/>
              <a:buNone/>
              <a:defRPr/>
            </a:pPr>
            <a:r>
              <a:rPr lang="it-IT" altLang="it-IT" dirty="0"/>
              <a:t>I presenti spiegano a p. Tullio tutto quello che è accaduto, nel frattempo sentono una raffica di spari contro le mura di cemento della casa. </a:t>
            </a:r>
          </a:p>
          <a:p>
            <a:pPr marL="0" indent="0" eaLnBrk="1" fontAlgn="auto" hangingPunct="1">
              <a:lnSpc>
                <a:spcPct val="150000"/>
              </a:lnSpc>
              <a:spcAft>
                <a:spcPts val="0"/>
              </a:spcAft>
              <a:buFont typeface="Arial" panose="020B0604020202020204" pitchFamily="34" charset="0"/>
              <a:buNone/>
              <a:defRPr/>
            </a:pPr>
            <a:r>
              <a:rPr lang="it-IT" altLang="it-IT" dirty="0"/>
              <a:t>Si gettano tutti a terra. </a:t>
            </a:r>
          </a:p>
          <a:p>
            <a:pPr marL="0" indent="0" eaLnBrk="1" fontAlgn="auto" hangingPunct="1">
              <a:lnSpc>
                <a:spcPct val="150000"/>
              </a:lnSpc>
              <a:spcAft>
                <a:spcPts val="0"/>
              </a:spcAft>
              <a:buFont typeface="Arial" panose="020B0604020202020204" pitchFamily="34" charset="0"/>
              <a:buNone/>
              <a:defRPr/>
            </a:pPr>
            <a:r>
              <a:rPr lang="it-IT" altLang="it-IT" dirty="0"/>
              <a:t>P. Tullio, steso anche lui, afferma: - </a:t>
            </a:r>
            <a:r>
              <a:rPr lang="it-IT" altLang="it-IT" b="1" dirty="0" err="1">
                <a:latin typeface="Comic Sans MS" panose="030F0702030302020204" pitchFamily="66" charset="0"/>
              </a:rPr>
              <a:t>Crazy</a:t>
            </a:r>
            <a:r>
              <a:rPr lang="it-IT" altLang="it-IT" b="1" dirty="0">
                <a:latin typeface="Comic Sans MS" panose="030F0702030302020204" pitchFamily="66" charset="0"/>
              </a:rPr>
              <a:t> </a:t>
            </a:r>
            <a:r>
              <a:rPr lang="it-IT" altLang="it-IT" b="1" dirty="0" err="1">
                <a:latin typeface="Comic Sans MS" panose="030F0702030302020204" pitchFamily="66" charset="0"/>
              </a:rPr>
              <a:t>people</a:t>
            </a:r>
            <a:r>
              <a:rPr lang="it-IT" altLang="it-IT" b="1" dirty="0">
                <a:latin typeface="Comic Sans MS" panose="030F0702030302020204" pitchFamily="66" charset="0"/>
              </a:rPr>
              <a:t>! (gente pazza!) </a:t>
            </a:r>
            <a:r>
              <a:rPr lang="it-IT" altLang="it-IT" b="1" dirty="0" smtClean="0">
                <a:latin typeface="Comic Sans MS" panose="030F0702030302020204" pitchFamily="66" charset="0"/>
              </a:rPr>
              <a:t>-</a:t>
            </a:r>
            <a:endParaRPr lang="it-IT" altLang="it-IT" b="1" dirty="0">
              <a:latin typeface="Comic Sans MS" panose="030F0702030302020204" pitchFamily="66" charset="0"/>
            </a:endParaRPr>
          </a:p>
          <a:p>
            <a:pPr marL="0" indent="0" eaLnBrk="1" fontAlgn="auto" hangingPunct="1">
              <a:lnSpc>
                <a:spcPct val="150000"/>
              </a:lnSpc>
              <a:spcAft>
                <a:spcPts val="0"/>
              </a:spcAft>
              <a:buFont typeface="Arial" panose="020B0604020202020204" pitchFamily="34" charset="0"/>
              <a:buNone/>
              <a:defRPr/>
            </a:pPr>
            <a:r>
              <a:rPr lang="it-IT" altLang="it-IT" dirty="0"/>
              <a:t>Terminati gli spari, p. Tullio si alza per primo, si avvicina alla finestra per guardare tra le fessure cosa stia succedendo fuori. Osserva i </a:t>
            </a:r>
            <a:r>
              <a:rPr lang="it-IT" altLang="it-IT" dirty="0" err="1"/>
              <a:t>Manero</a:t>
            </a:r>
            <a:r>
              <a:rPr lang="it-IT" altLang="it-IT" dirty="0"/>
              <a:t> che trascinano la sua moto fino al crocevia dove aspettano da ore p. Geremia. Aprono il serbatoio e danno fuoco alla benzina.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body" idx="4294967295"/>
          </p:nvPr>
        </p:nvSpPr>
        <p:spPr>
          <a:xfrm>
            <a:off x="1981200" y="604838"/>
            <a:ext cx="8229600" cy="5649912"/>
          </a:xfrm>
          <a:solidFill>
            <a:srgbClr val="F0F5C1"/>
          </a:solidFill>
          <a:ln>
            <a:solidFill>
              <a:schemeClr val="tx1"/>
            </a:solidFill>
            <a:miter lim="800000"/>
            <a:headEnd/>
            <a:tailEnd/>
          </a:ln>
        </p:spPr>
        <p:txBody>
          <a:bodyPr/>
          <a:lstStyle/>
          <a:p>
            <a:pPr eaLnBrk="1" hangingPunct="1">
              <a:lnSpc>
                <a:spcPct val="150000"/>
              </a:lnSpc>
            </a:pPr>
            <a:r>
              <a:rPr lang="it-IT" altLang="it-IT" smtClean="0"/>
              <a:t>P. Tullio non sa che hanno intenzione di uccidere p. Peter, e molti sostengono che in quel momento cercò di far cancellare Rufino Robles dall’elenco dei condannati a morte. </a:t>
            </a:r>
          </a:p>
          <a:p>
            <a:pPr eaLnBrk="1" hangingPunct="1">
              <a:lnSpc>
                <a:spcPct val="150000"/>
              </a:lnSpc>
              <a:buFontTx/>
              <a:buNone/>
            </a:pPr>
            <a:r>
              <a:rPr lang="it-IT" altLang="it-IT" smtClean="0"/>
              <a:t>Le intenzioni di p. Tullio non potranno mai essere verificate, ma l’ipotesi è verosimile, perché si era impressionato molto dell’accaduto.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body" idx="4294967295"/>
          </p:nvPr>
        </p:nvSpPr>
        <p:spPr>
          <a:xfrm>
            <a:off x="982663" y="260350"/>
            <a:ext cx="10658475" cy="6337300"/>
          </a:xfrm>
          <a:solidFill>
            <a:srgbClr val="F0F5C1"/>
          </a:solidFill>
          <a:ln>
            <a:solidFill>
              <a:schemeClr val="tx1"/>
            </a:solidFill>
            <a:miter lim="800000"/>
            <a:headEnd/>
            <a:tailEnd/>
          </a:ln>
        </p:spPr>
        <p:txBody>
          <a:bodyPr/>
          <a:lstStyle/>
          <a:p>
            <a:pPr eaLnBrk="1" hangingPunct="1">
              <a:lnSpc>
                <a:spcPct val="150000"/>
              </a:lnSpc>
              <a:buFontTx/>
              <a:buNone/>
            </a:pPr>
            <a:r>
              <a:rPr lang="it-IT" altLang="it-IT" sz="2400" smtClean="0"/>
              <a:t>Come tentare il dialogo con quelli che, poco prima, aveva definito “pazzi” ? </a:t>
            </a:r>
          </a:p>
          <a:p>
            <a:pPr eaLnBrk="1" hangingPunct="1">
              <a:lnSpc>
                <a:spcPct val="150000"/>
              </a:lnSpc>
              <a:buFontTx/>
              <a:buNone/>
            </a:pPr>
            <a:r>
              <a:rPr lang="it-IT" altLang="it-IT" sz="2400" smtClean="0"/>
              <a:t>Non era facile. Animato dal suo spirito di riconciliazione, ci prova. </a:t>
            </a:r>
          </a:p>
          <a:p>
            <a:pPr eaLnBrk="1" hangingPunct="1">
              <a:lnSpc>
                <a:spcPct val="150000"/>
              </a:lnSpc>
              <a:buFontTx/>
              <a:buNone/>
            </a:pPr>
            <a:r>
              <a:rPr lang="it-IT" altLang="it-IT" sz="2400" smtClean="0"/>
              <a:t>I familiari di Rufino e di Gomes cercano in tutti i modi di trattenerlo in casa, non vogliono farlo uscire. Nulla da fare! </a:t>
            </a:r>
          </a:p>
          <a:p>
            <a:pPr eaLnBrk="1" hangingPunct="1">
              <a:lnSpc>
                <a:spcPct val="150000"/>
              </a:lnSpc>
              <a:buFontTx/>
              <a:buNone/>
            </a:pPr>
            <a:r>
              <a:rPr lang="it-IT" altLang="it-IT" sz="2400" smtClean="0"/>
              <a:t>P. Tullio è deciso, vuole tentare, anche in questa circostanza, la via del dialogo. E’ convinto, ancora una volta, che con l’amore e la carità si possa conquistare il mondo.</a:t>
            </a:r>
          </a:p>
          <a:p>
            <a:pPr eaLnBrk="1" hangingPunct="1">
              <a:lnSpc>
                <a:spcPct val="150000"/>
              </a:lnSpc>
              <a:buFontTx/>
              <a:buNone/>
            </a:pPr>
            <a:r>
              <a:rPr lang="it-IT" altLang="it-IT" sz="2400" smtClean="0"/>
              <a:t>P. Tullio ha l’incredibile coraggio di uscire. A metà strada, dopo circa trenta metri, si avvicina ai killer armati e tenta di parlare con calma: </a:t>
            </a:r>
          </a:p>
          <a:p>
            <a:pPr eaLnBrk="1" hangingPunct="1">
              <a:lnSpc>
                <a:spcPct val="150000"/>
              </a:lnSpc>
              <a:buFontTx/>
              <a:buNone/>
            </a:pPr>
            <a:r>
              <a:rPr lang="it-IT" altLang="it-IT" sz="2400" smtClean="0"/>
              <a:t>- </a:t>
            </a:r>
            <a:r>
              <a:rPr lang="it-IT" altLang="it-IT" sz="2400" b="1" smtClean="0">
                <a:latin typeface="Comic Sans MS" panose="030F0702030302020204" pitchFamily="66" charset="0"/>
              </a:rPr>
              <a:t>Perché state bruciando la moto? -</a:t>
            </a:r>
            <a:r>
              <a:rPr lang="it-IT" altLang="it-IT" smtClean="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body" idx="4294967295"/>
          </p:nvPr>
        </p:nvSpPr>
        <p:spPr>
          <a:xfrm>
            <a:off x="731838" y="260350"/>
            <a:ext cx="10728325" cy="6337300"/>
          </a:xfrm>
          <a:solidFill>
            <a:srgbClr val="F0F5C1"/>
          </a:solidFill>
          <a:ln>
            <a:solidFill>
              <a:schemeClr val="tx1"/>
            </a:solidFill>
            <a:miter lim="800000"/>
            <a:headEnd/>
            <a:tailEnd/>
          </a:ln>
        </p:spPr>
        <p:txBody>
          <a:bodyPr rtlCol="0">
            <a:normAutofit fontScale="85000" lnSpcReduction="10000"/>
          </a:bodyPr>
          <a:lstStyle/>
          <a:p>
            <a:pPr eaLnBrk="1" fontAlgn="auto" hangingPunct="1">
              <a:lnSpc>
                <a:spcPct val="150000"/>
              </a:lnSpc>
              <a:spcAft>
                <a:spcPts val="0"/>
              </a:spcAft>
              <a:buFontTx/>
              <a:buNone/>
              <a:defRPr/>
            </a:pPr>
            <a:r>
              <a:rPr lang="it-IT" altLang="it-IT" dirty="0"/>
              <a:t>I </a:t>
            </a:r>
            <a:r>
              <a:rPr lang="it-IT" altLang="it-IT" dirty="0" err="1"/>
              <a:t>Manero</a:t>
            </a:r>
            <a:r>
              <a:rPr lang="it-IT" altLang="it-IT" dirty="0"/>
              <a:t> si posizionano attorno a lui. Tutti quanti gli puntano in faccia le loro armi, pronti a premere il grilletto. </a:t>
            </a:r>
          </a:p>
          <a:p>
            <a:pPr eaLnBrk="1" fontAlgn="auto" hangingPunct="1">
              <a:lnSpc>
                <a:spcPct val="150000"/>
              </a:lnSpc>
              <a:spcAft>
                <a:spcPts val="0"/>
              </a:spcAft>
              <a:buFontTx/>
              <a:buNone/>
              <a:defRPr/>
            </a:pPr>
            <a:r>
              <a:rPr lang="it-IT" altLang="it-IT" dirty="0"/>
              <a:t>La gente, di nascosto, terrorizzata, osserva p. Tullio che alza le mani in segno di resa. </a:t>
            </a:r>
          </a:p>
          <a:p>
            <a:pPr eaLnBrk="1" fontAlgn="auto" hangingPunct="1">
              <a:lnSpc>
                <a:spcPct val="150000"/>
              </a:lnSpc>
              <a:spcAft>
                <a:spcPts val="0"/>
              </a:spcAft>
              <a:buFontTx/>
              <a:buNone/>
              <a:defRPr/>
            </a:pPr>
            <a:r>
              <a:rPr lang="it-IT" altLang="it-IT" dirty="0"/>
              <a:t>Non è facile sapere che cosa p. Tullio e i </a:t>
            </a:r>
            <a:r>
              <a:rPr lang="it-IT" altLang="it-IT" dirty="0" err="1"/>
              <a:t>Manero</a:t>
            </a:r>
            <a:r>
              <a:rPr lang="it-IT" altLang="it-IT" dirty="0"/>
              <a:t> si siano detti in quei terribili e interminabili secondi. Qualcuno testimonia di aver sentito il capo dei </a:t>
            </a:r>
            <a:r>
              <a:rPr lang="it-IT" altLang="it-IT" dirty="0" err="1"/>
              <a:t>Manero</a:t>
            </a:r>
            <a:r>
              <a:rPr lang="it-IT" altLang="it-IT" dirty="0"/>
              <a:t> urlare con arroganza in faccia a p. Tullio: </a:t>
            </a:r>
            <a:endParaRPr lang="it-IT" altLang="it-IT" dirty="0" smtClean="0"/>
          </a:p>
          <a:p>
            <a:pPr eaLnBrk="1" fontAlgn="auto" hangingPunct="1">
              <a:lnSpc>
                <a:spcPct val="150000"/>
              </a:lnSpc>
              <a:spcAft>
                <a:spcPts val="0"/>
              </a:spcAft>
              <a:buFontTx/>
              <a:buNone/>
              <a:defRPr/>
            </a:pPr>
            <a:r>
              <a:rPr lang="it-IT" altLang="it-IT" dirty="0" smtClean="0"/>
              <a:t>- </a:t>
            </a:r>
            <a:r>
              <a:rPr lang="it-IT" altLang="it-IT" b="1" dirty="0">
                <a:latin typeface="Comic Sans MS" panose="030F0702030302020204" pitchFamily="66" charset="0"/>
              </a:rPr>
              <a:t>Vuoi che ti facciamo saltare la testa?</a:t>
            </a:r>
            <a:r>
              <a:rPr lang="it-IT" altLang="it-IT" dirty="0"/>
              <a:t> - .</a:t>
            </a:r>
          </a:p>
          <a:p>
            <a:pPr eaLnBrk="1" fontAlgn="auto" hangingPunct="1">
              <a:lnSpc>
                <a:spcPct val="150000"/>
              </a:lnSpc>
              <a:spcAft>
                <a:spcPts val="0"/>
              </a:spcAft>
              <a:buFontTx/>
              <a:buNone/>
              <a:defRPr/>
            </a:pPr>
            <a:r>
              <a:rPr lang="it-IT" altLang="it-IT" dirty="0"/>
              <a:t>Dopo pochi secondi, il capo </a:t>
            </a:r>
            <a:r>
              <a:rPr lang="it-IT" altLang="it-IT" dirty="0" err="1"/>
              <a:t>Manero</a:t>
            </a:r>
            <a:r>
              <a:rPr lang="it-IT" altLang="it-IT" dirty="0"/>
              <a:t> alza il pugno della mano destra e piega il pollice in giù.</a:t>
            </a:r>
          </a:p>
          <a:p>
            <a:pPr eaLnBrk="1" fontAlgn="auto" hangingPunct="1">
              <a:lnSpc>
                <a:spcPct val="150000"/>
              </a:lnSpc>
              <a:spcAft>
                <a:spcPts val="0"/>
              </a:spcAft>
              <a:buFontTx/>
              <a:buNone/>
              <a:defRPr/>
            </a:pPr>
            <a:r>
              <a:rPr lang="it-IT" altLang="it-IT" dirty="0"/>
              <a:t>E’ il segno che si può iniziare il macabro delitto.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body" idx="4294967295"/>
          </p:nvPr>
        </p:nvSpPr>
        <p:spPr>
          <a:xfrm>
            <a:off x="839788" y="549275"/>
            <a:ext cx="10369550" cy="5761038"/>
          </a:xfrm>
          <a:solidFill>
            <a:srgbClr val="F0F5C1"/>
          </a:solidFill>
          <a:ln>
            <a:solidFill>
              <a:schemeClr val="tx1"/>
            </a:solidFill>
            <a:miter lim="800000"/>
            <a:headEnd/>
            <a:tailEnd/>
          </a:ln>
        </p:spPr>
        <p:txBody>
          <a:bodyPr rtlCol="0">
            <a:normAutofit fontScale="85000" lnSpcReduction="20000"/>
          </a:bodyPr>
          <a:lstStyle/>
          <a:p>
            <a:pPr eaLnBrk="1" fontAlgn="auto" hangingPunct="1">
              <a:lnSpc>
                <a:spcPct val="150000"/>
              </a:lnSpc>
              <a:spcAft>
                <a:spcPts val="0"/>
              </a:spcAft>
              <a:defRPr/>
            </a:pPr>
            <a:r>
              <a:rPr lang="it-IT" altLang="it-IT" sz="2400" b="1" dirty="0">
                <a:latin typeface="Arial" panose="020B0604020202020204" pitchFamily="34" charset="0"/>
                <a:cs typeface="Arial" panose="020B0604020202020204" pitchFamily="34" charset="0"/>
              </a:rPr>
              <a:t>Ore</a:t>
            </a:r>
            <a:r>
              <a:rPr lang="it-IT" altLang="it-IT" sz="2400" dirty="0">
                <a:latin typeface="Arial" panose="020B0604020202020204" pitchFamily="34" charset="0"/>
                <a:cs typeface="Arial" panose="020B0604020202020204" pitchFamily="34" charset="0"/>
              </a:rPr>
              <a:t> </a:t>
            </a:r>
            <a:r>
              <a:rPr lang="it-IT" altLang="it-IT" sz="2400" b="1" dirty="0">
                <a:latin typeface="Arial" panose="020B0604020202020204" pitchFamily="34" charset="0"/>
                <a:cs typeface="Arial" panose="020B0604020202020204" pitchFamily="34" charset="0"/>
              </a:rPr>
              <a:t>17:00</a:t>
            </a:r>
            <a:r>
              <a:rPr lang="it-IT" altLang="it-IT" sz="2400" dirty="0">
                <a:latin typeface="Arial" panose="020B0604020202020204" pitchFamily="34" charset="0"/>
                <a:cs typeface="Arial" panose="020B0604020202020204" pitchFamily="34" charset="0"/>
              </a:rPr>
              <a:t> </a:t>
            </a:r>
          </a:p>
          <a:p>
            <a:pPr eaLnBrk="1" fontAlgn="auto" hangingPunct="1">
              <a:lnSpc>
                <a:spcPct val="150000"/>
              </a:lnSpc>
              <a:spcAft>
                <a:spcPts val="0"/>
              </a:spcAft>
              <a:buFontTx/>
              <a:buNone/>
              <a:defRPr/>
            </a:pPr>
            <a:r>
              <a:rPr lang="it-IT" altLang="it-IT" sz="2400" dirty="0">
                <a:latin typeface="Arial" panose="020B0604020202020204" pitchFamily="34" charset="0"/>
                <a:cs typeface="Arial" panose="020B0604020202020204" pitchFamily="34" charset="0"/>
              </a:rPr>
              <a:t>Iniziano gli spari sul corpo di p. Tullio. </a:t>
            </a:r>
          </a:p>
          <a:p>
            <a:pPr eaLnBrk="1" fontAlgn="auto" hangingPunct="1">
              <a:lnSpc>
                <a:spcPct val="150000"/>
              </a:lnSpc>
              <a:spcAft>
                <a:spcPts val="0"/>
              </a:spcAft>
              <a:buFontTx/>
              <a:buNone/>
              <a:defRPr/>
            </a:pPr>
            <a:r>
              <a:rPr lang="it-IT" altLang="it-IT" sz="2400" dirty="0">
                <a:latin typeface="Arial" panose="020B0604020202020204" pitchFamily="34" charset="0"/>
                <a:cs typeface="Arial" panose="020B0604020202020204" pitchFamily="34" charset="0"/>
              </a:rPr>
              <a:t>Il primo a sparare è Edilberto </a:t>
            </a:r>
            <a:r>
              <a:rPr lang="it-IT" altLang="it-IT" sz="2400" dirty="0" err="1">
                <a:latin typeface="Arial" panose="020B0604020202020204" pitchFamily="34" charset="0"/>
                <a:cs typeface="Arial" panose="020B0604020202020204" pitchFamily="34" charset="0"/>
              </a:rPr>
              <a:t>Manero</a:t>
            </a:r>
            <a:r>
              <a:rPr lang="it-IT" altLang="it-IT" sz="2400" dirty="0">
                <a:latin typeface="Arial" panose="020B0604020202020204" pitchFamily="34" charset="0"/>
                <a:cs typeface="Arial" panose="020B0604020202020204" pitchFamily="34" charset="0"/>
              </a:rPr>
              <a:t>. </a:t>
            </a:r>
          </a:p>
          <a:p>
            <a:pPr eaLnBrk="1" fontAlgn="auto" hangingPunct="1">
              <a:lnSpc>
                <a:spcPct val="150000"/>
              </a:lnSpc>
              <a:spcAft>
                <a:spcPts val="0"/>
              </a:spcAft>
              <a:buFontTx/>
              <a:buNone/>
              <a:defRPr/>
            </a:pPr>
            <a:r>
              <a:rPr lang="it-IT" altLang="it-IT" sz="2400" dirty="0">
                <a:latin typeface="Arial" panose="020B0604020202020204" pitchFamily="34" charset="0"/>
                <a:cs typeface="Arial" panose="020B0604020202020204" pitchFamily="34" charset="0"/>
              </a:rPr>
              <a:t>P. Tullio cade a terra. Muore all’età di 39 anni.</a:t>
            </a:r>
          </a:p>
          <a:p>
            <a:pPr eaLnBrk="1" fontAlgn="auto" hangingPunct="1">
              <a:lnSpc>
                <a:spcPct val="150000"/>
              </a:lnSpc>
              <a:spcAft>
                <a:spcPts val="0"/>
              </a:spcAft>
              <a:buFontTx/>
              <a:buNone/>
              <a:defRPr/>
            </a:pPr>
            <a:r>
              <a:rPr lang="it-IT" altLang="it-IT" sz="2400" dirty="0">
                <a:latin typeface="Arial" panose="020B0604020202020204" pitchFamily="34" charset="0"/>
                <a:cs typeface="Arial" panose="020B0604020202020204" pitchFamily="34" charset="0"/>
              </a:rPr>
              <a:t>Qualcuno ha sentito il capo </a:t>
            </a:r>
            <a:r>
              <a:rPr lang="it-IT" altLang="it-IT" sz="2400" dirty="0" err="1">
                <a:latin typeface="Arial" panose="020B0604020202020204" pitchFamily="34" charset="0"/>
                <a:cs typeface="Arial" panose="020B0604020202020204" pitchFamily="34" charset="0"/>
              </a:rPr>
              <a:t>Manero</a:t>
            </a:r>
            <a:r>
              <a:rPr lang="it-IT" altLang="it-IT" sz="2400" dirty="0">
                <a:latin typeface="Arial" panose="020B0604020202020204" pitchFamily="34" charset="0"/>
                <a:cs typeface="Arial" panose="020B0604020202020204" pitchFamily="34" charset="0"/>
              </a:rPr>
              <a:t> dire ad Edilberto, con estremo odio: </a:t>
            </a:r>
          </a:p>
          <a:p>
            <a:pPr eaLnBrk="1" fontAlgn="auto" hangingPunct="1">
              <a:lnSpc>
                <a:spcPct val="150000"/>
              </a:lnSpc>
              <a:spcAft>
                <a:spcPts val="0"/>
              </a:spcAft>
              <a:buFontTx/>
              <a:buChar char="-"/>
              <a:defRPr/>
            </a:pPr>
            <a:r>
              <a:rPr lang="it-IT" altLang="it-IT" sz="2400" b="1" dirty="0">
                <a:latin typeface="Arial" panose="020B0604020202020204" pitchFamily="34" charset="0"/>
                <a:cs typeface="Arial" panose="020B0604020202020204" pitchFamily="34" charset="0"/>
              </a:rPr>
              <a:t>E' soltanto così che ammazzi un prete comunista?</a:t>
            </a:r>
            <a:r>
              <a:rPr lang="it-IT" altLang="it-IT" sz="2400" dirty="0">
                <a:latin typeface="Arial" panose="020B0604020202020204" pitchFamily="34" charset="0"/>
                <a:cs typeface="Arial" panose="020B0604020202020204" pitchFamily="34" charset="0"/>
              </a:rPr>
              <a:t> – </a:t>
            </a:r>
          </a:p>
          <a:p>
            <a:pPr eaLnBrk="1" fontAlgn="auto" hangingPunct="1">
              <a:lnSpc>
                <a:spcPct val="150000"/>
              </a:lnSpc>
              <a:spcAft>
                <a:spcPts val="0"/>
              </a:spcAft>
              <a:buFontTx/>
              <a:buNone/>
              <a:defRPr/>
            </a:pPr>
            <a:r>
              <a:rPr lang="it-IT" altLang="it-IT" sz="2400" dirty="0">
                <a:latin typeface="Arial" panose="020B0604020202020204" pitchFamily="34" charset="0"/>
                <a:cs typeface="Arial" panose="020B0604020202020204" pitchFamily="34" charset="0"/>
              </a:rPr>
              <a:t>L’assassino continua a sparare (l'autopsia conterà circa 22 colpi su tutto il corpo). Non ancora soddisfatto, calpesta il corpo, gli toglie le cervella e le sparge attorno. </a:t>
            </a:r>
          </a:p>
          <a:p>
            <a:pPr eaLnBrk="1" fontAlgn="auto" hangingPunct="1">
              <a:lnSpc>
                <a:spcPct val="150000"/>
              </a:lnSpc>
              <a:spcAft>
                <a:spcPts val="0"/>
              </a:spcAft>
              <a:buFontTx/>
              <a:buNone/>
              <a:defRPr/>
            </a:pPr>
            <a:r>
              <a:rPr lang="it-IT" altLang="it-IT" sz="2400" dirty="0">
                <a:latin typeface="Arial" panose="020B0604020202020204" pitchFamily="34" charset="0"/>
                <a:cs typeface="Arial" panose="020B0604020202020204" pitchFamily="34" charset="0"/>
              </a:rPr>
              <a:t>I </a:t>
            </a:r>
            <a:r>
              <a:rPr lang="it-IT" altLang="it-IT" sz="2400" dirty="0" err="1">
                <a:latin typeface="Arial" panose="020B0604020202020204" pitchFamily="34" charset="0"/>
                <a:cs typeface="Arial" panose="020B0604020202020204" pitchFamily="34" charset="0"/>
              </a:rPr>
              <a:t>Manero</a:t>
            </a:r>
            <a:r>
              <a:rPr lang="it-IT" altLang="it-IT" sz="2400" dirty="0">
                <a:latin typeface="Arial" panose="020B0604020202020204" pitchFamily="34" charset="0"/>
                <a:cs typeface="Arial" panose="020B0604020202020204" pitchFamily="34" charset="0"/>
              </a:rPr>
              <a:t> iniziano un macabro rito. Danzano attorno al corpo massacrato di p. Tullio e cantano il “</a:t>
            </a:r>
            <a:r>
              <a:rPr lang="it-IT" altLang="it-IT" sz="2400" dirty="0" err="1">
                <a:latin typeface="Arial" panose="020B0604020202020204" pitchFamily="34" charset="0"/>
                <a:cs typeface="Arial" panose="020B0604020202020204" pitchFamily="34" charset="0"/>
              </a:rPr>
              <a:t>baleleng</a:t>
            </a:r>
            <a:r>
              <a:rPr lang="it-IT" altLang="it-IT" sz="2400" dirty="0">
                <a:latin typeface="Arial" panose="020B0604020202020204" pitchFamily="34" charset="0"/>
                <a:cs typeface="Arial" panose="020B0604020202020204" pitchFamily="34" charset="0"/>
              </a:rPr>
              <a:t>”, un’antica cantica di suoni senza significati particolari. </a:t>
            </a:r>
          </a:p>
          <a:p>
            <a:pPr eaLnBrk="1" fontAlgn="auto" hangingPunct="1">
              <a:lnSpc>
                <a:spcPct val="150000"/>
              </a:lnSpc>
              <a:spcAft>
                <a:spcPts val="0"/>
              </a:spcAft>
              <a:buFontTx/>
              <a:buNone/>
              <a:defRPr/>
            </a:pPr>
            <a:r>
              <a:rPr lang="it-IT" altLang="it-IT" sz="2400" dirty="0">
                <a:latin typeface="Arial" panose="020B0604020202020204" pitchFamily="34" charset="0"/>
                <a:cs typeface="Arial" panose="020B0604020202020204" pitchFamily="34" charset="0"/>
              </a:rPr>
              <a:t>Poi Edilberto viene onorato come il "</a:t>
            </a:r>
            <a:r>
              <a:rPr lang="it-IT" altLang="it-IT" sz="2400" dirty="0" err="1">
                <a:latin typeface="Arial" panose="020B0604020202020204" pitchFamily="34" charset="0"/>
                <a:cs typeface="Arial" panose="020B0604020202020204" pitchFamily="34" charset="0"/>
              </a:rPr>
              <a:t>komander</a:t>
            </a:r>
            <a:r>
              <a:rPr lang="it-IT" altLang="it-IT" sz="2400" dirty="0">
                <a:latin typeface="Arial" panose="020B0604020202020204" pitchFamily="34" charset="0"/>
                <a:cs typeface="Arial" panose="020B0604020202020204" pitchFamily="34" charset="0"/>
              </a:rPr>
              <a:t> </a:t>
            </a:r>
            <a:r>
              <a:rPr lang="it-IT" altLang="it-IT" sz="2400" dirty="0" err="1">
                <a:latin typeface="Arial" panose="020B0604020202020204" pitchFamily="34" charset="0"/>
                <a:cs typeface="Arial" panose="020B0604020202020204" pitchFamily="34" charset="0"/>
              </a:rPr>
              <a:t>baleleng</a:t>
            </a:r>
            <a:r>
              <a:rPr lang="it-IT" altLang="it-IT" sz="2400"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body" idx="4294967295"/>
          </p:nvPr>
        </p:nvSpPr>
        <p:spPr>
          <a:xfrm>
            <a:off x="982663" y="1052513"/>
            <a:ext cx="10226675" cy="4752975"/>
          </a:xfrm>
          <a:solidFill>
            <a:srgbClr val="F0F5C1"/>
          </a:solidFill>
          <a:ln>
            <a:solidFill>
              <a:schemeClr val="tx1"/>
            </a:solidFill>
            <a:miter lim="800000"/>
            <a:headEnd/>
            <a:tailEnd/>
          </a:ln>
        </p:spPr>
        <p:txBody>
          <a:bodyPr/>
          <a:lstStyle/>
          <a:p>
            <a:pPr eaLnBrk="1" hangingPunct="1">
              <a:lnSpc>
                <a:spcPct val="150000"/>
              </a:lnSpc>
              <a:buFontTx/>
              <a:buNone/>
            </a:pPr>
            <a:r>
              <a:rPr lang="it-IT" altLang="it-IT" smtClean="0"/>
              <a:t>Alcuni hanno testimoniato che suo fratello, Norberto Manero Jr, ha preso le cervella e le ha mostrate alla gente che passava. </a:t>
            </a:r>
          </a:p>
          <a:p>
            <a:pPr eaLnBrk="1" hangingPunct="1">
              <a:lnSpc>
                <a:spcPct val="150000"/>
              </a:lnSpc>
              <a:buFontTx/>
              <a:buNone/>
            </a:pPr>
            <a:r>
              <a:rPr lang="it-IT" altLang="it-IT" smtClean="0"/>
              <a:t>Ha fermato un pulmino e ha costretto i passanti ad osservare l’agghiacciante “spettacolo” . </a:t>
            </a:r>
          </a:p>
          <a:p>
            <a:pPr eaLnBrk="1" hangingPunct="1">
              <a:lnSpc>
                <a:spcPct val="150000"/>
              </a:lnSpc>
              <a:buFontTx/>
              <a:buNone/>
            </a:pPr>
            <a:r>
              <a:rPr lang="it-IT" altLang="it-IT" smtClean="0"/>
              <a:t>Altri affermano che abbia pure detto questa frase: </a:t>
            </a:r>
          </a:p>
          <a:p>
            <a:pPr eaLnBrk="1" hangingPunct="1">
              <a:lnSpc>
                <a:spcPct val="150000"/>
              </a:lnSpc>
              <a:buFontTx/>
              <a:buNone/>
            </a:pPr>
            <a:r>
              <a:rPr lang="it-IT" altLang="it-IT" smtClean="0"/>
              <a:t>- </a:t>
            </a:r>
            <a:r>
              <a:rPr lang="it-IT" altLang="it-IT" b="1" smtClean="0">
                <a:latin typeface="Comic Sans MS" panose="030F0702030302020204" pitchFamily="66" charset="0"/>
              </a:rPr>
              <a:t>Se seguite il prete avverrà la stessa cosa anche a voi!</a:t>
            </a:r>
            <a:r>
              <a:rPr lang="it-IT" altLang="it-IT" smtClean="0"/>
              <a:t> - </a:t>
            </a:r>
          </a:p>
          <a:p>
            <a:pPr eaLnBrk="1" hangingPunct="1">
              <a:buFontTx/>
              <a:buNone/>
            </a:pPr>
            <a:endParaRPr lang="it-IT" altLang="it-IT"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body" idx="4294967295"/>
          </p:nvPr>
        </p:nvSpPr>
        <p:spPr>
          <a:xfrm>
            <a:off x="1055688" y="225425"/>
            <a:ext cx="9936162" cy="6408738"/>
          </a:xfrm>
          <a:solidFill>
            <a:srgbClr val="F0F5C1"/>
          </a:solidFill>
          <a:ln>
            <a:solidFill>
              <a:schemeClr val="tx1"/>
            </a:solidFill>
            <a:miter lim="800000"/>
            <a:headEnd/>
            <a:tailEnd/>
          </a:ln>
        </p:spPr>
        <p:txBody>
          <a:bodyPr/>
          <a:lstStyle/>
          <a:p>
            <a:pPr eaLnBrk="1" hangingPunct="1">
              <a:lnSpc>
                <a:spcPct val="150000"/>
              </a:lnSpc>
              <a:buFontTx/>
              <a:buNone/>
            </a:pPr>
            <a:r>
              <a:rPr lang="it-IT" altLang="it-IT" smtClean="0"/>
              <a:t>I passanti scioccati e inorriditi pensano che il corpo massacrato sia quello di p. Geremia, il primo della lista scritta sui tre cartelloni. </a:t>
            </a:r>
          </a:p>
          <a:p>
            <a:pPr eaLnBrk="1" hangingPunct="1">
              <a:lnSpc>
                <a:spcPct val="150000"/>
              </a:lnSpc>
              <a:buFontTx/>
              <a:buNone/>
            </a:pPr>
            <a:r>
              <a:rPr lang="it-IT" altLang="it-IT" smtClean="0"/>
              <a:t>Qualcuno testimonia di aver visto Norberto Jr compiere atti di barbaro cannibalismo. I macabri particolari sono ampiamente documentati dalle foto conservate negli archivi privati del PIME. </a:t>
            </a:r>
          </a:p>
          <a:p>
            <a:pPr eaLnBrk="1" hangingPunct="1">
              <a:lnSpc>
                <a:spcPct val="150000"/>
              </a:lnSpc>
              <a:buFontTx/>
              <a:buNone/>
            </a:pPr>
            <a:r>
              <a:rPr lang="it-IT" altLang="it-IT" smtClean="0"/>
              <a:t>Nel frattempo, come un lampo velocissimo, si diffonde l’inesatta notizia dell’orribile uccisione di p. Peter Geremia. </a:t>
            </a:r>
          </a:p>
          <a:p>
            <a:pPr eaLnBrk="1" hangingPunct="1">
              <a:lnSpc>
                <a:spcPct val="150000"/>
              </a:lnSpc>
              <a:buFontTx/>
              <a:buNone/>
            </a:pPr>
            <a:r>
              <a:rPr lang="it-IT" altLang="it-IT" smtClean="0"/>
              <a:t>Nessuno ha il coraggio di avvicinarsi al corpo martoriato per verificare se sia veramente lui.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body" idx="4294967295"/>
          </p:nvPr>
        </p:nvSpPr>
        <p:spPr>
          <a:xfrm>
            <a:off x="1487488" y="655638"/>
            <a:ext cx="9432925" cy="5546725"/>
          </a:xfrm>
          <a:solidFill>
            <a:srgbClr val="F0F5C1"/>
          </a:solidFill>
          <a:ln>
            <a:solidFill>
              <a:schemeClr val="tx1"/>
            </a:solidFill>
            <a:miter lim="800000"/>
            <a:headEnd/>
            <a:tailEnd/>
          </a:ln>
        </p:spPr>
        <p:txBody>
          <a:bodyPr rtlCol="0">
            <a:normAutofit lnSpcReduction="10000"/>
          </a:bodyPr>
          <a:lstStyle/>
          <a:p>
            <a:pPr eaLnBrk="1" fontAlgn="auto" hangingPunct="1">
              <a:spcAft>
                <a:spcPts val="0"/>
              </a:spcAft>
              <a:defRPr/>
            </a:pPr>
            <a:r>
              <a:rPr lang="it-IT" altLang="it-IT" b="1" dirty="0"/>
              <a:t>Ore</a:t>
            </a:r>
            <a:r>
              <a:rPr lang="it-IT" altLang="it-IT" dirty="0"/>
              <a:t> </a:t>
            </a:r>
            <a:r>
              <a:rPr lang="it-IT" altLang="it-IT" b="1" dirty="0"/>
              <a:t>17:10</a:t>
            </a:r>
            <a:r>
              <a:rPr lang="it-IT" altLang="it-IT" dirty="0"/>
              <a:t> </a:t>
            </a:r>
          </a:p>
          <a:p>
            <a:pPr eaLnBrk="1" fontAlgn="auto" hangingPunct="1">
              <a:lnSpc>
                <a:spcPct val="150000"/>
              </a:lnSpc>
              <a:spcAft>
                <a:spcPts val="0"/>
              </a:spcAft>
              <a:buFontTx/>
              <a:buNone/>
              <a:defRPr/>
            </a:pPr>
            <a:r>
              <a:rPr lang="it-IT" altLang="it-IT" dirty="0"/>
              <a:t>Dopo solo 10 minuti arriva p. Geremia insieme ad un seminarista. Devono passare per quel crocevia. Non molto distante, la gente gli urla impazzita che deve scappare subito per un’altra strada. Una donna si sdraia davanti alla moto affinché non proceda per quella via.</a:t>
            </a:r>
          </a:p>
          <a:p>
            <a:pPr eaLnBrk="1" fontAlgn="auto" hangingPunct="1">
              <a:lnSpc>
                <a:spcPct val="150000"/>
              </a:lnSpc>
              <a:spcAft>
                <a:spcPts val="0"/>
              </a:spcAft>
              <a:buFontTx/>
              <a:buNone/>
              <a:defRPr/>
            </a:pPr>
            <a:r>
              <a:rPr lang="it-IT" altLang="it-IT" dirty="0"/>
              <a:t>P. Geremia capisce che sta accadendo qualcosa di molto grave. Nessuno ha però il coraggio di riferirgli che è atteso per essere torturato e ucciso.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body" idx="4294967295"/>
          </p:nvPr>
        </p:nvSpPr>
        <p:spPr>
          <a:xfrm>
            <a:off x="1200150" y="333375"/>
            <a:ext cx="9936163" cy="6191250"/>
          </a:xfrm>
          <a:solidFill>
            <a:srgbClr val="F0F5C1"/>
          </a:solidFill>
          <a:ln>
            <a:solidFill>
              <a:schemeClr val="tx1"/>
            </a:solidFill>
            <a:miter lim="800000"/>
            <a:headEnd/>
            <a:tailEnd/>
          </a:ln>
        </p:spPr>
        <p:txBody>
          <a:bodyPr/>
          <a:lstStyle/>
          <a:p>
            <a:pPr eaLnBrk="1" hangingPunct="1">
              <a:lnSpc>
                <a:spcPct val="150000"/>
              </a:lnSpc>
            </a:pPr>
            <a:r>
              <a:rPr lang="it-IT" altLang="it-IT" smtClean="0"/>
              <a:t>P. Geremia cambia strada, ma è fortemente preoccupato, vuol sapere che cosa è successo all’incrocio. Prima di arrivare alla casa parrocchiale, chiede a un ragazzo di spiegargli l’accaduto. </a:t>
            </a:r>
          </a:p>
          <a:p>
            <a:pPr eaLnBrk="1" hangingPunct="1">
              <a:lnSpc>
                <a:spcPct val="150000"/>
              </a:lnSpc>
              <a:buFontTx/>
              <a:buNone/>
            </a:pPr>
            <a:r>
              <a:rPr lang="it-IT" altLang="it-IT" smtClean="0"/>
              <a:t>Il ragazzo, vedendo p. Geremia vivo, è sconvolto. </a:t>
            </a:r>
          </a:p>
          <a:p>
            <a:pPr eaLnBrk="1" hangingPunct="1">
              <a:lnSpc>
                <a:spcPct val="150000"/>
              </a:lnSpc>
              <a:buFontTx/>
              <a:buNone/>
            </a:pPr>
            <a:r>
              <a:rPr lang="it-IT" altLang="it-IT" smtClean="0"/>
              <a:t>La gente è infatti convinta che il corpo massacrato all’incrocio sia il suo. I testimoni commentano che, presumibilmente, se p. Tullio non avesse cercato di “negoziare” la vita di Rufino, i Manero avrebbero inevitabilmente torturato e ucciso p. Geremia, che passò in quel luogo dopo soli dieci minuti.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body" idx="4294967295"/>
          </p:nvPr>
        </p:nvSpPr>
        <p:spPr>
          <a:xfrm>
            <a:off x="1127125" y="765175"/>
            <a:ext cx="10009188" cy="5329238"/>
          </a:xfrm>
          <a:solidFill>
            <a:srgbClr val="F0F5C1"/>
          </a:solidFill>
          <a:ln>
            <a:solidFill>
              <a:schemeClr val="tx1"/>
            </a:solidFill>
            <a:miter lim="800000"/>
            <a:headEnd/>
            <a:tailEnd/>
          </a:ln>
        </p:spPr>
        <p:txBody>
          <a:bodyPr rtlCol="0">
            <a:normAutofit fontScale="92500" lnSpcReduction="10000"/>
          </a:bodyPr>
          <a:lstStyle/>
          <a:p>
            <a:pPr eaLnBrk="1" fontAlgn="auto" hangingPunct="1">
              <a:lnSpc>
                <a:spcPct val="150000"/>
              </a:lnSpc>
              <a:spcAft>
                <a:spcPts val="0"/>
              </a:spcAft>
              <a:buFontTx/>
              <a:buNone/>
              <a:defRPr/>
            </a:pPr>
            <a:r>
              <a:rPr lang="it-IT" altLang="it-IT" dirty="0"/>
              <a:t>P. Geremia arriva alla casa parrocchiale; </a:t>
            </a:r>
          </a:p>
          <a:p>
            <a:pPr eaLnBrk="1" fontAlgn="auto" hangingPunct="1">
              <a:lnSpc>
                <a:spcPct val="150000"/>
              </a:lnSpc>
              <a:spcAft>
                <a:spcPts val="0"/>
              </a:spcAft>
              <a:buFontTx/>
              <a:buNone/>
              <a:defRPr/>
            </a:pPr>
            <a:r>
              <a:rPr lang="it-IT" altLang="it-IT" dirty="0"/>
              <a:t>- </a:t>
            </a:r>
            <a:r>
              <a:rPr lang="it-IT" altLang="it-IT" b="1" dirty="0">
                <a:latin typeface="Comic Sans MS" panose="030F0702030302020204" pitchFamily="66" charset="0"/>
              </a:rPr>
              <a:t>Come… ? Non ti è successo niente?</a:t>
            </a:r>
            <a:r>
              <a:rPr lang="it-IT" altLang="it-IT" dirty="0"/>
              <a:t> -  chiedono le donne incredule nel vederlo vivo. Tuttavia non gli spiegano nulla. </a:t>
            </a:r>
          </a:p>
          <a:p>
            <a:pPr eaLnBrk="1" fontAlgn="auto" hangingPunct="1">
              <a:lnSpc>
                <a:spcPct val="150000"/>
              </a:lnSpc>
              <a:spcAft>
                <a:spcPts val="0"/>
              </a:spcAft>
              <a:buFontTx/>
              <a:buNone/>
              <a:defRPr/>
            </a:pPr>
            <a:r>
              <a:rPr lang="it-IT" altLang="it-IT" dirty="0"/>
              <a:t>- </a:t>
            </a:r>
            <a:r>
              <a:rPr lang="it-IT" altLang="it-IT" b="1" dirty="0">
                <a:latin typeface="Comic Sans MS" panose="030F0702030302020204" pitchFamily="66" charset="0"/>
              </a:rPr>
              <a:t>Perché? Tullio dov’è?</a:t>
            </a:r>
            <a:r>
              <a:rPr lang="it-IT" altLang="it-IT" dirty="0"/>
              <a:t> -  chiede p. Geremia.</a:t>
            </a:r>
          </a:p>
          <a:p>
            <a:pPr eaLnBrk="1" fontAlgn="auto" hangingPunct="1">
              <a:lnSpc>
                <a:spcPct val="150000"/>
              </a:lnSpc>
              <a:spcAft>
                <a:spcPts val="0"/>
              </a:spcAft>
              <a:buFontTx/>
              <a:buNone/>
              <a:defRPr/>
            </a:pPr>
            <a:r>
              <a:rPr lang="it-IT" altLang="it-IT" dirty="0"/>
              <a:t>- </a:t>
            </a:r>
            <a:r>
              <a:rPr lang="it-IT" altLang="it-IT" b="1" dirty="0">
                <a:latin typeface="Comic Sans MS" panose="030F0702030302020204" pitchFamily="66" charset="0"/>
              </a:rPr>
              <a:t>E’ venuto incontro a te</a:t>
            </a:r>
            <a:r>
              <a:rPr lang="it-IT" altLang="it-IT" dirty="0"/>
              <a:t> - </a:t>
            </a:r>
          </a:p>
          <a:p>
            <a:pPr eaLnBrk="1" fontAlgn="auto" hangingPunct="1">
              <a:lnSpc>
                <a:spcPct val="150000"/>
              </a:lnSpc>
              <a:spcAft>
                <a:spcPts val="0"/>
              </a:spcAft>
              <a:buFontTx/>
              <a:buNone/>
              <a:defRPr/>
            </a:pPr>
            <a:r>
              <a:rPr lang="it-IT" altLang="it-IT" dirty="0"/>
              <a:t>- </a:t>
            </a:r>
            <a:r>
              <a:rPr lang="it-IT" altLang="it-IT" b="1" dirty="0">
                <a:latin typeface="Comic Sans MS" panose="030F0702030302020204" pitchFamily="66" charset="0"/>
              </a:rPr>
              <a:t>A me?</a:t>
            </a:r>
            <a:r>
              <a:rPr lang="it-IT" altLang="it-IT" dirty="0"/>
              <a:t> - risponde ancora più stupito p. Geremia mentre osserva il piatto di spaghetti cucinato da Tullio. Sul tavolo vede il biglietto di richiesta d’aiuto.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8435" name="Picture 3" descr="- concilio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25" y="909638"/>
            <a:ext cx="3411538" cy="5038725"/>
          </a:xfrm>
          <a:prstGeom prst="rect">
            <a:avLst/>
          </a:prstGeom>
          <a:noFill/>
          <a:ln w="57150">
            <a:solidFill>
              <a:srgbClr val="F0F5C1"/>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4" descr="- concil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663" y="549275"/>
            <a:ext cx="5561012" cy="5761038"/>
          </a:xfrm>
          <a:prstGeom prst="rect">
            <a:avLst/>
          </a:prstGeom>
          <a:noFill/>
          <a:ln w="76200">
            <a:solidFill>
              <a:srgbClr val="F0F5C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circle(out)">
                                      <p:cBhvr>
                                        <p:cTn id="7" dur="2000"/>
                                        <p:tgtEl>
                                          <p:spTgt spid="18435"/>
                                        </p:tgtEl>
                                      </p:cBhvr>
                                    </p:animEffect>
                                  </p:childTnLst>
                                </p:cTn>
                              </p:par>
                            </p:childTnLst>
                          </p:cTn>
                        </p:par>
                        <p:par>
                          <p:cTn id="8" fill="hold">
                            <p:stCondLst>
                              <p:cond delay="2000"/>
                            </p:stCondLst>
                            <p:childTnLst>
                              <p:par>
                                <p:cTn id="9" presetID="6" presetClass="entr" presetSubtype="32" fill="hold" nodeType="afterEffect">
                                  <p:stCondLst>
                                    <p:cond delay="250"/>
                                  </p:stCondLst>
                                  <p:childTnLst>
                                    <p:set>
                                      <p:cBhvr>
                                        <p:cTn id="10" dur="1" fill="hold">
                                          <p:stCondLst>
                                            <p:cond delay="0"/>
                                          </p:stCondLst>
                                        </p:cTn>
                                        <p:tgtEl>
                                          <p:spTgt spid="18436"/>
                                        </p:tgtEl>
                                        <p:attrNameLst>
                                          <p:attrName>style.visibility</p:attrName>
                                        </p:attrNameLst>
                                      </p:cBhvr>
                                      <p:to>
                                        <p:strVal val="visible"/>
                                      </p:to>
                                    </p:set>
                                    <p:animEffect transition="in" filter="circle(out)">
                                      <p:cBhvr>
                                        <p:cTn id="11"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body" idx="4294967295"/>
          </p:nvPr>
        </p:nvSpPr>
        <p:spPr>
          <a:xfrm>
            <a:off x="911225" y="657225"/>
            <a:ext cx="10225088" cy="5543550"/>
          </a:xfrm>
          <a:solidFill>
            <a:srgbClr val="F0F5C1"/>
          </a:solidFill>
          <a:ln>
            <a:solidFill>
              <a:schemeClr val="tx1"/>
            </a:solidFill>
            <a:miter lim="800000"/>
            <a:headEnd/>
            <a:tailEnd/>
          </a:ln>
        </p:spPr>
        <p:txBody>
          <a:bodyPr rtlCol="0">
            <a:normAutofit fontScale="92500" lnSpcReduction="20000"/>
          </a:bodyPr>
          <a:lstStyle/>
          <a:p>
            <a:pPr eaLnBrk="1" fontAlgn="auto" hangingPunct="1">
              <a:lnSpc>
                <a:spcPct val="150000"/>
              </a:lnSpc>
              <a:spcAft>
                <a:spcPts val="0"/>
              </a:spcAft>
              <a:buFontTx/>
              <a:buNone/>
              <a:defRPr/>
            </a:pPr>
            <a:r>
              <a:rPr lang="it-IT" altLang="it-IT" dirty="0"/>
              <a:t>P. Peter non si da pace, vuole andare subito alla stazione della polizia per capire che cosa è realmente successo al crocevia. </a:t>
            </a:r>
          </a:p>
          <a:p>
            <a:pPr eaLnBrk="1" fontAlgn="auto" hangingPunct="1">
              <a:lnSpc>
                <a:spcPct val="150000"/>
              </a:lnSpc>
              <a:spcAft>
                <a:spcPts val="0"/>
              </a:spcAft>
              <a:buFontTx/>
              <a:buNone/>
              <a:defRPr/>
            </a:pPr>
            <a:r>
              <a:rPr lang="it-IT" altLang="it-IT" dirty="0"/>
              <a:t>Le donne in canonica tentano in tutti i modi di fermarlo. Gli dicono che è molto pericoloso, sono terrorizzate.</a:t>
            </a:r>
          </a:p>
          <a:p>
            <a:pPr eaLnBrk="1" fontAlgn="auto" hangingPunct="1">
              <a:lnSpc>
                <a:spcPct val="150000"/>
              </a:lnSpc>
              <a:spcAft>
                <a:spcPts val="0"/>
              </a:spcAft>
              <a:buFontTx/>
              <a:buNone/>
              <a:defRPr/>
            </a:pPr>
            <a:r>
              <a:rPr lang="it-IT" altLang="it-IT" dirty="0"/>
              <a:t>P. Geremia insiste nel chiedere cosa è successo. Le donne continuano a non rispondere. </a:t>
            </a:r>
          </a:p>
          <a:p>
            <a:pPr eaLnBrk="1" fontAlgn="auto" hangingPunct="1">
              <a:lnSpc>
                <a:spcPct val="150000"/>
              </a:lnSpc>
              <a:spcAft>
                <a:spcPts val="0"/>
              </a:spcAft>
              <a:buFontTx/>
              <a:buNone/>
              <a:defRPr/>
            </a:pPr>
            <a:r>
              <a:rPr lang="it-IT" altLang="it-IT" dirty="0"/>
              <a:t>Non vogliono dirgli che lo credevano morto. </a:t>
            </a:r>
          </a:p>
          <a:p>
            <a:pPr eaLnBrk="1" fontAlgn="auto" hangingPunct="1">
              <a:lnSpc>
                <a:spcPct val="150000"/>
              </a:lnSpc>
              <a:spcAft>
                <a:spcPts val="0"/>
              </a:spcAft>
              <a:buFontTx/>
              <a:buNone/>
              <a:defRPr/>
            </a:pPr>
            <a:r>
              <a:rPr lang="it-IT" altLang="it-IT" dirty="0"/>
              <a:t>Chiede ad un ragazzo di salire con lui sulla moto. Lo avrebbe lasciato poco lontano, per controllare la situazione.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body" idx="4294967295"/>
          </p:nvPr>
        </p:nvSpPr>
        <p:spPr>
          <a:xfrm>
            <a:off x="1055688" y="333375"/>
            <a:ext cx="10225087" cy="6191250"/>
          </a:xfrm>
          <a:solidFill>
            <a:srgbClr val="F0F5C1"/>
          </a:solidFill>
          <a:ln>
            <a:solidFill>
              <a:schemeClr val="tx1"/>
            </a:solidFill>
            <a:miter lim="800000"/>
            <a:headEnd/>
            <a:tailEnd/>
          </a:ln>
        </p:spPr>
        <p:txBody>
          <a:bodyPr/>
          <a:lstStyle/>
          <a:p>
            <a:pPr eaLnBrk="1" hangingPunct="1">
              <a:lnSpc>
                <a:spcPct val="150000"/>
              </a:lnSpc>
            </a:pPr>
            <a:r>
              <a:rPr lang="it-IT" altLang="it-IT" smtClean="0"/>
              <a:t>Poco dopo (ore 17:50 circa), vicino alla stazione di polizia, passa un pulmino jeepney. E’ pieno di persone armate. Sono i killer Manero che lui ha conosciuto molto bene sui monti, dai tribali... </a:t>
            </a:r>
          </a:p>
          <a:p>
            <a:pPr eaLnBrk="1" hangingPunct="1">
              <a:lnSpc>
                <a:spcPct val="150000"/>
              </a:lnSpc>
            </a:pPr>
            <a:r>
              <a:rPr lang="it-IT" altLang="it-IT" smtClean="0"/>
              <a:t>Il gruppo armato scende dal jeepney e circonda p. Geremia. Edilberto Manero punta l'arma sulla faccia di p. Geremia. La gente inizia ad urlare terrorizzata e scappa, ma pochi secondi prima che il grilletto sia premuto, due poliziotti molto coraggiosi accorrono per posizionarsi davanti al missionario. Gli fanno da scudo protettivo. Vogliono rischiare la loro vita per salvare quella di p. Geremia.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body" idx="4294967295"/>
          </p:nvPr>
        </p:nvSpPr>
        <p:spPr>
          <a:xfrm>
            <a:off x="1503363" y="944563"/>
            <a:ext cx="9185275" cy="4968875"/>
          </a:xfrm>
          <a:solidFill>
            <a:srgbClr val="F0F5C1"/>
          </a:solidFill>
          <a:ln>
            <a:solidFill>
              <a:schemeClr val="tx1"/>
            </a:solidFill>
            <a:miter lim="800000"/>
            <a:headEnd/>
            <a:tailEnd/>
          </a:ln>
        </p:spPr>
        <p:txBody>
          <a:bodyPr rtlCol="0">
            <a:normAutofit fontScale="92500" lnSpcReduction="20000"/>
          </a:bodyPr>
          <a:lstStyle/>
          <a:p>
            <a:pPr eaLnBrk="1" fontAlgn="auto" hangingPunct="1">
              <a:lnSpc>
                <a:spcPct val="150000"/>
              </a:lnSpc>
              <a:spcAft>
                <a:spcPts val="0"/>
              </a:spcAft>
              <a:buFontTx/>
              <a:buNone/>
              <a:defRPr/>
            </a:pPr>
            <a:r>
              <a:rPr lang="it-IT" altLang="it-IT" dirty="0"/>
              <a:t>Edilberto, alla vista dei poliziotti, non può sparare, ritira l’arma e va a nascondersi poco distante in attesa di una occasione migliore per compiere il delitto.</a:t>
            </a:r>
          </a:p>
          <a:p>
            <a:pPr eaLnBrk="1" fontAlgn="auto" hangingPunct="1">
              <a:lnSpc>
                <a:spcPct val="150000"/>
              </a:lnSpc>
              <a:spcAft>
                <a:spcPts val="0"/>
              </a:spcAft>
              <a:buFontTx/>
              <a:buNone/>
              <a:defRPr/>
            </a:pPr>
            <a:r>
              <a:rPr lang="it-IT" altLang="it-IT" dirty="0"/>
              <a:t>I due poliziotti non vogliono lasciare solo p. Peter: </a:t>
            </a:r>
          </a:p>
          <a:p>
            <a:pPr eaLnBrk="1" fontAlgn="auto" hangingPunct="1">
              <a:lnSpc>
                <a:spcPct val="150000"/>
              </a:lnSpc>
              <a:spcAft>
                <a:spcPts val="0"/>
              </a:spcAft>
              <a:buFontTx/>
              <a:buNone/>
              <a:defRPr/>
            </a:pPr>
            <a:r>
              <a:rPr lang="it-IT" altLang="it-IT" b="1" dirty="0">
                <a:latin typeface="Comic Sans MS" panose="030F0702030302020204" pitchFamily="66" charset="0"/>
              </a:rPr>
              <a:t>- Veniamo con te al crocevia -.</a:t>
            </a:r>
          </a:p>
          <a:p>
            <a:pPr eaLnBrk="1" fontAlgn="auto" hangingPunct="1">
              <a:lnSpc>
                <a:spcPct val="150000"/>
              </a:lnSpc>
              <a:spcAft>
                <a:spcPts val="0"/>
              </a:spcAft>
              <a:buFontTx/>
              <a:buNone/>
              <a:defRPr/>
            </a:pPr>
            <a:r>
              <a:rPr lang="it-IT" altLang="it-IT" dirty="0"/>
              <a:t>Salgono tutti e tre sulla stessa moto. </a:t>
            </a:r>
          </a:p>
          <a:p>
            <a:pPr eaLnBrk="1" fontAlgn="auto" hangingPunct="1">
              <a:lnSpc>
                <a:spcPct val="150000"/>
              </a:lnSpc>
              <a:spcAft>
                <a:spcPts val="0"/>
              </a:spcAft>
              <a:buFontTx/>
              <a:buNone/>
              <a:defRPr/>
            </a:pPr>
            <a:r>
              <a:rPr lang="it-IT" altLang="it-IT" dirty="0"/>
              <a:t>Si avviano lentamente verso l’incrocio pericoloso. Il ragazzo rimane al comando di polizia.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body" idx="4294967295"/>
          </p:nvPr>
        </p:nvSpPr>
        <p:spPr>
          <a:xfrm>
            <a:off x="1289050" y="223838"/>
            <a:ext cx="9613900" cy="6410325"/>
          </a:xfrm>
          <a:solidFill>
            <a:srgbClr val="F0F5C1"/>
          </a:solidFill>
          <a:ln>
            <a:solidFill>
              <a:schemeClr val="tx1"/>
            </a:solidFill>
            <a:miter lim="800000"/>
            <a:headEnd/>
            <a:tailEnd/>
          </a:ln>
        </p:spPr>
        <p:txBody>
          <a:bodyPr rtlCol="0">
            <a:normAutofit fontScale="92500"/>
          </a:bodyPr>
          <a:lstStyle/>
          <a:p>
            <a:pPr eaLnBrk="1" fontAlgn="auto" hangingPunct="1">
              <a:spcAft>
                <a:spcPts val="0"/>
              </a:spcAft>
              <a:defRPr/>
            </a:pPr>
            <a:r>
              <a:rPr lang="it-IT" altLang="it-IT" b="1" dirty="0"/>
              <a:t>Ore</a:t>
            </a:r>
            <a:r>
              <a:rPr lang="it-IT" altLang="it-IT" dirty="0"/>
              <a:t> </a:t>
            </a:r>
            <a:r>
              <a:rPr lang="it-IT" altLang="it-IT" b="1" dirty="0"/>
              <a:t>18:00</a:t>
            </a:r>
            <a:endParaRPr lang="it-IT" altLang="it-IT" dirty="0"/>
          </a:p>
          <a:p>
            <a:pPr eaLnBrk="1" fontAlgn="auto" hangingPunct="1">
              <a:lnSpc>
                <a:spcPct val="150000"/>
              </a:lnSpc>
              <a:spcAft>
                <a:spcPts val="0"/>
              </a:spcAft>
              <a:buFontTx/>
              <a:buNone/>
              <a:defRPr/>
            </a:pPr>
            <a:r>
              <a:rPr lang="it-IT" altLang="it-IT" dirty="0"/>
              <a:t>Nei paesi tropicali è già sera, il buio profondo della notte sopraggiunge velocemente. P. Peter Geremia arriva all’incrocio. Vede il corpo massacrato di p. Tullio steso a terra, con le cervella sparse attorno. P. Geremia precipita in uno stato di totale shock. E’ sconvolto. </a:t>
            </a:r>
          </a:p>
          <a:p>
            <a:pPr eaLnBrk="1" fontAlgn="auto" hangingPunct="1">
              <a:lnSpc>
                <a:spcPct val="150000"/>
              </a:lnSpc>
              <a:spcAft>
                <a:spcPts val="0"/>
              </a:spcAft>
              <a:buFontTx/>
              <a:buNone/>
              <a:defRPr/>
            </a:pPr>
            <a:r>
              <a:rPr lang="it-IT" altLang="it-IT" dirty="0"/>
              <a:t>Non vuole credere all’orribile scenario che si presenta davanti ai suoi occhi! Precipita in una disperazione totale, sembra impazzito e nessuno riesce a calmarlo. </a:t>
            </a:r>
          </a:p>
          <a:p>
            <a:pPr eaLnBrk="1" fontAlgn="auto" hangingPunct="1">
              <a:lnSpc>
                <a:spcPct val="150000"/>
              </a:lnSpc>
              <a:spcAft>
                <a:spcPts val="0"/>
              </a:spcAft>
              <a:buFontTx/>
              <a:buNone/>
              <a:defRPr/>
            </a:pPr>
            <a:r>
              <a:rPr lang="it-IT" altLang="it-IT" dirty="0"/>
              <a:t>Si inchina a piangere sul corpo di p. Tullio, e dopo un po’ si mette a pregare.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body" idx="4294967295"/>
          </p:nvPr>
        </p:nvSpPr>
        <p:spPr>
          <a:xfrm>
            <a:off x="1981200" y="836613"/>
            <a:ext cx="8229600" cy="5184775"/>
          </a:xfrm>
          <a:solidFill>
            <a:srgbClr val="F0F5C1"/>
          </a:solidFill>
          <a:ln>
            <a:solidFill>
              <a:schemeClr val="tx1"/>
            </a:solidFill>
            <a:miter lim="800000"/>
            <a:headEnd/>
            <a:tailEnd/>
          </a:ln>
        </p:spPr>
        <p:txBody>
          <a:bodyPr/>
          <a:lstStyle/>
          <a:p>
            <a:pPr eaLnBrk="1" hangingPunct="1">
              <a:buFontTx/>
              <a:buNone/>
            </a:pPr>
            <a:r>
              <a:rPr lang="it-IT" altLang="it-IT" smtClean="0"/>
              <a:t>P. Geremia cerca di calmare i suoi nervi, ed in quella drammatica situazione non è certo facile. </a:t>
            </a:r>
          </a:p>
          <a:p>
            <a:pPr eaLnBrk="1" hangingPunct="1">
              <a:buFontTx/>
              <a:buNone/>
            </a:pPr>
            <a:r>
              <a:rPr lang="it-IT" altLang="it-IT" smtClean="0"/>
              <a:t>Amministra l’estrema unzione, poi chiede ai due poliziotti di correre subito alla casa parrocchiale a prendere la macchina fotografica per ben documentare l’accaduto. </a:t>
            </a:r>
          </a:p>
          <a:p>
            <a:pPr eaLnBrk="1" hangingPunct="1">
              <a:buFontTx/>
              <a:buNone/>
            </a:pPr>
            <a:r>
              <a:rPr lang="it-IT" altLang="it-IT" smtClean="0"/>
              <a:t>Nel frattempo rimane drammaticamente solo, in silenzio, vicino al corpo massacrato di p. Tullio, ucciso al posto suo. </a:t>
            </a:r>
          </a:p>
          <a:p>
            <a:pPr eaLnBrk="1" hangingPunct="1">
              <a:buFontTx/>
              <a:buNone/>
            </a:pPr>
            <a:r>
              <a:rPr lang="it-IT" altLang="it-IT" smtClean="0"/>
              <a:t>Arriverà a scrivere nel suo diario personale che in quei momenti si sentiva morire anche lui.</a:t>
            </a:r>
          </a:p>
          <a:p>
            <a:pPr eaLnBrk="1" hangingPunct="1">
              <a:buFontTx/>
              <a:buNone/>
            </a:pPr>
            <a:endParaRPr lang="it-IT" altLang="it-IT"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body" idx="4294967295"/>
          </p:nvPr>
        </p:nvSpPr>
        <p:spPr>
          <a:xfrm>
            <a:off x="911225" y="1017588"/>
            <a:ext cx="10298113" cy="4822825"/>
          </a:xfrm>
          <a:solidFill>
            <a:srgbClr val="F0F5C1"/>
          </a:solidFill>
          <a:ln>
            <a:solidFill>
              <a:schemeClr val="tx1"/>
            </a:solidFill>
            <a:miter lim="800000"/>
            <a:headEnd/>
            <a:tailEnd/>
          </a:ln>
        </p:spPr>
        <p:txBody>
          <a:bodyPr/>
          <a:lstStyle/>
          <a:p>
            <a:pPr eaLnBrk="1" hangingPunct="1">
              <a:lnSpc>
                <a:spcPct val="150000"/>
              </a:lnSpc>
            </a:pPr>
            <a:r>
              <a:rPr lang="it-IT" altLang="it-IT" smtClean="0"/>
              <a:t>Il tempo sembra essersi fermato: i due poliziotti ritardano a ritornare. Precipita il buio più profondo della notte.</a:t>
            </a:r>
          </a:p>
          <a:p>
            <a:pPr eaLnBrk="1" hangingPunct="1">
              <a:lnSpc>
                <a:spcPct val="150000"/>
              </a:lnSpc>
            </a:pPr>
            <a:r>
              <a:rPr lang="it-IT" altLang="it-IT" smtClean="0"/>
              <a:t>Nel frattempo arriva un camion con a bordo un gruppo di donne. P. Geremia le reputa “</a:t>
            </a:r>
            <a:r>
              <a:rPr lang="it-IT" altLang="it-IT" i="1" smtClean="0"/>
              <a:t>Pie donne</a:t>
            </a:r>
            <a:r>
              <a:rPr lang="it-IT" altLang="it-IT" smtClean="0"/>
              <a:t>”, perché anche nei vangeli le “Pie donne” furono le prime ad avere il coraggio di andare alla tomba di Gesù a vedere cosa era successo.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body" idx="4294967295"/>
          </p:nvPr>
        </p:nvSpPr>
        <p:spPr>
          <a:xfrm>
            <a:off x="982663" y="476250"/>
            <a:ext cx="10082212" cy="5832475"/>
          </a:xfrm>
          <a:solidFill>
            <a:srgbClr val="F0F5C1"/>
          </a:solidFill>
          <a:ln>
            <a:solidFill>
              <a:schemeClr val="tx1"/>
            </a:solidFill>
            <a:miter lim="800000"/>
            <a:headEnd/>
            <a:tailEnd/>
          </a:ln>
        </p:spPr>
        <p:txBody>
          <a:bodyPr/>
          <a:lstStyle/>
          <a:p>
            <a:pPr eaLnBrk="1" hangingPunct="1"/>
            <a:endParaRPr lang="it-IT" altLang="it-IT" smtClean="0"/>
          </a:p>
          <a:p>
            <a:pPr eaLnBrk="1" hangingPunct="1">
              <a:lnSpc>
                <a:spcPct val="150000"/>
              </a:lnSpc>
            </a:pPr>
            <a:r>
              <a:rPr lang="it-IT" altLang="it-IT" smtClean="0"/>
              <a:t>Arrivano di corsa altri militari. </a:t>
            </a:r>
          </a:p>
          <a:p>
            <a:pPr eaLnBrk="1" hangingPunct="1">
              <a:lnSpc>
                <a:spcPct val="150000"/>
              </a:lnSpc>
              <a:buFontTx/>
              <a:buNone/>
            </a:pPr>
            <a:r>
              <a:rPr lang="it-IT" altLang="it-IT" smtClean="0"/>
              <a:t>Vogliono convincere p. Geremia a spostarsi velocemente dal crocevia, poiché hanno visto uno del gruppo Manero nascosto poco distante, che punta l’arma contro lui. </a:t>
            </a:r>
          </a:p>
          <a:p>
            <a:pPr eaLnBrk="1" hangingPunct="1">
              <a:lnSpc>
                <a:spcPct val="150000"/>
              </a:lnSpc>
              <a:buFontTx/>
              <a:buNone/>
            </a:pPr>
            <a:r>
              <a:rPr lang="it-IT" altLang="it-IT" smtClean="0"/>
              <a:t>Nessun discorso riesce a convincere p. Geremia ad andarsene, vuole rimanere vicino al corpo di p. Tullio.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body" idx="4294967295"/>
          </p:nvPr>
        </p:nvSpPr>
        <p:spPr>
          <a:xfrm>
            <a:off x="695325" y="547688"/>
            <a:ext cx="11017250" cy="5762625"/>
          </a:xfrm>
          <a:solidFill>
            <a:srgbClr val="F0F5C1"/>
          </a:solidFill>
          <a:ln>
            <a:solidFill>
              <a:schemeClr val="tx1"/>
            </a:solidFill>
            <a:miter lim="800000"/>
            <a:headEnd/>
            <a:tailEnd/>
          </a:ln>
        </p:spPr>
        <p:txBody>
          <a:bodyPr rtlCol="0">
            <a:normAutofit fontScale="77500" lnSpcReduction="20000"/>
          </a:bodyPr>
          <a:lstStyle/>
          <a:p>
            <a:pPr eaLnBrk="1" fontAlgn="auto" hangingPunct="1">
              <a:lnSpc>
                <a:spcPct val="80000"/>
              </a:lnSpc>
              <a:spcAft>
                <a:spcPts val="0"/>
              </a:spcAft>
              <a:defRPr/>
            </a:pPr>
            <a:endParaRPr lang="it-IT" altLang="it-IT" dirty="0"/>
          </a:p>
          <a:p>
            <a:pPr eaLnBrk="1" fontAlgn="auto" hangingPunct="1">
              <a:lnSpc>
                <a:spcPct val="160000"/>
              </a:lnSpc>
              <a:spcAft>
                <a:spcPts val="0"/>
              </a:spcAft>
              <a:defRPr/>
            </a:pPr>
            <a:r>
              <a:rPr lang="it-IT" altLang="it-IT" dirty="0"/>
              <a:t>Confiderà e scriverà nel suo diario personale:</a:t>
            </a:r>
          </a:p>
          <a:p>
            <a:pPr eaLnBrk="1" fontAlgn="auto" hangingPunct="1">
              <a:lnSpc>
                <a:spcPct val="160000"/>
              </a:lnSpc>
              <a:spcAft>
                <a:spcPts val="0"/>
              </a:spcAft>
              <a:buFontTx/>
              <a:buNone/>
              <a:defRPr/>
            </a:pPr>
            <a:r>
              <a:rPr lang="it-IT" altLang="it-IT" sz="2000" dirty="0"/>
              <a:t> </a:t>
            </a:r>
          </a:p>
          <a:p>
            <a:pPr eaLnBrk="1" fontAlgn="auto" hangingPunct="1">
              <a:lnSpc>
                <a:spcPct val="160000"/>
              </a:lnSpc>
              <a:spcAft>
                <a:spcPts val="0"/>
              </a:spcAft>
              <a:buFontTx/>
              <a:buNone/>
              <a:defRPr/>
            </a:pPr>
            <a:r>
              <a:rPr lang="it-IT" altLang="it-IT" dirty="0"/>
              <a:t>« </a:t>
            </a:r>
            <a:r>
              <a:rPr lang="it-IT" altLang="it-IT" dirty="0">
                <a:latin typeface="Comic Sans MS" panose="030F0702030302020204" pitchFamily="66" charset="0"/>
              </a:rPr>
              <a:t>Ho avvertito nel mio corpo e nel mio intimo quello che era stato fatto a lui. </a:t>
            </a:r>
          </a:p>
          <a:p>
            <a:pPr eaLnBrk="1" fontAlgn="auto" hangingPunct="1">
              <a:lnSpc>
                <a:spcPct val="160000"/>
              </a:lnSpc>
              <a:spcAft>
                <a:spcPts val="0"/>
              </a:spcAft>
              <a:buFontTx/>
              <a:buNone/>
              <a:defRPr/>
            </a:pPr>
            <a:r>
              <a:rPr lang="it-IT" altLang="it-IT" dirty="0">
                <a:latin typeface="Comic Sans MS" panose="030F0702030302020204" pitchFamily="66" charset="0"/>
              </a:rPr>
              <a:t>Mi sono sentito morire. </a:t>
            </a:r>
          </a:p>
          <a:p>
            <a:pPr eaLnBrk="1" fontAlgn="auto" hangingPunct="1">
              <a:lnSpc>
                <a:spcPct val="160000"/>
              </a:lnSpc>
              <a:spcAft>
                <a:spcPts val="0"/>
              </a:spcAft>
              <a:buFontTx/>
              <a:buNone/>
              <a:defRPr/>
            </a:pPr>
            <a:r>
              <a:rPr lang="it-IT" altLang="it-IT" dirty="0">
                <a:latin typeface="Comic Sans MS" panose="030F0702030302020204" pitchFamily="66" charset="0"/>
              </a:rPr>
              <a:t>Secondo gli astanti i killer andavano ripetendo che a me avrebbero fatto di peggio.</a:t>
            </a:r>
          </a:p>
          <a:p>
            <a:pPr eaLnBrk="1" fontAlgn="auto" hangingPunct="1">
              <a:lnSpc>
                <a:spcPct val="160000"/>
              </a:lnSpc>
              <a:spcAft>
                <a:spcPts val="0"/>
              </a:spcAft>
              <a:buFontTx/>
              <a:buNone/>
              <a:defRPr/>
            </a:pPr>
            <a:r>
              <a:rPr lang="it-IT" altLang="it-IT" dirty="0">
                <a:latin typeface="Comic Sans MS" panose="030F0702030302020204" pitchFamily="66" charset="0"/>
              </a:rPr>
              <a:t>Mi avrebbero legato al palo e torturato, prima di uccidermi. </a:t>
            </a:r>
          </a:p>
          <a:p>
            <a:pPr eaLnBrk="1" fontAlgn="auto" hangingPunct="1">
              <a:lnSpc>
                <a:spcPct val="160000"/>
              </a:lnSpc>
              <a:spcAft>
                <a:spcPts val="0"/>
              </a:spcAft>
              <a:buFontTx/>
              <a:buNone/>
              <a:defRPr/>
            </a:pPr>
            <a:r>
              <a:rPr lang="it-IT" altLang="it-IT" dirty="0">
                <a:latin typeface="Comic Sans MS" panose="030F0702030302020204" pitchFamily="66" charset="0"/>
              </a:rPr>
              <a:t>Tullio mi ha risparmiato quel trattamento...</a:t>
            </a:r>
          </a:p>
          <a:p>
            <a:pPr eaLnBrk="1" fontAlgn="auto" hangingPunct="1">
              <a:lnSpc>
                <a:spcPct val="160000"/>
              </a:lnSpc>
              <a:spcAft>
                <a:spcPts val="0"/>
              </a:spcAft>
              <a:buFontTx/>
              <a:buNone/>
              <a:defRPr/>
            </a:pPr>
            <a:r>
              <a:rPr lang="it-IT" altLang="it-IT" dirty="0">
                <a:latin typeface="Comic Sans MS" panose="030F0702030302020204" pitchFamily="66" charset="0"/>
              </a:rPr>
              <a:t> Ora (i killer) possono pensare che io sia protetto da una specie di “</a:t>
            </a:r>
            <a:r>
              <a:rPr lang="it-IT" altLang="it-IT" dirty="0" err="1">
                <a:latin typeface="Comic Sans MS" panose="030F0702030302020204" pitchFamily="66" charset="0"/>
              </a:rPr>
              <a:t>anting</a:t>
            </a:r>
            <a:r>
              <a:rPr lang="it-IT" altLang="it-IT" dirty="0">
                <a:latin typeface="Comic Sans MS" panose="030F0702030302020204" pitchFamily="66" charset="0"/>
              </a:rPr>
              <a:t> - </a:t>
            </a:r>
            <a:r>
              <a:rPr lang="it-IT" altLang="it-IT" dirty="0" err="1">
                <a:latin typeface="Comic Sans MS" panose="030F0702030302020204" pitchFamily="66" charset="0"/>
              </a:rPr>
              <a:t>anting</a:t>
            </a:r>
            <a:r>
              <a:rPr lang="it-IT" altLang="it-IT" dirty="0">
                <a:latin typeface="Comic Sans MS" panose="030F0702030302020204" pitchFamily="66" charset="0"/>
              </a:rPr>
              <a:t>”, o magia.</a:t>
            </a:r>
            <a:r>
              <a:rPr lang="it-IT" altLang="it-IT"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body" idx="4294967295"/>
          </p:nvPr>
        </p:nvSpPr>
        <p:spPr>
          <a:xfrm>
            <a:off x="766763" y="296863"/>
            <a:ext cx="10658475" cy="6264275"/>
          </a:xfrm>
          <a:solidFill>
            <a:srgbClr val="F0F5C1"/>
          </a:solidFill>
          <a:ln>
            <a:solidFill>
              <a:schemeClr val="tx1"/>
            </a:solidFill>
            <a:miter lim="800000"/>
            <a:headEnd/>
            <a:tailEnd/>
          </a:ln>
        </p:spPr>
        <p:txBody>
          <a:bodyPr rtlCol="0">
            <a:normAutofit fontScale="85000" lnSpcReduction="10000"/>
          </a:bodyPr>
          <a:lstStyle/>
          <a:p>
            <a:pPr eaLnBrk="1" fontAlgn="auto" hangingPunct="1">
              <a:spcAft>
                <a:spcPts val="0"/>
              </a:spcAft>
              <a:buFontTx/>
              <a:buNone/>
              <a:defRPr/>
            </a:pPr>
            <a:endParaRPr lang="it-IT" altLang="it-IT" sz="1400" dirty="0">
              <a:latin typeface="Comic Sans MS" panose="030F0702030302020204" pitchFamily="66" charset="0"/>
            </a:endParaRPr>
          </a:p>
          <a:p>
            <a:pPr eaLnBrk="1" fontAlgn="auto" hangingPunct="1">
              <a:lnSpc>
                <a:spcPct val="150000"/>
              </a:lnSpc>
              <a:spcAft>
                <a:spcPts val="0"/>
              </a:spcAft>
              <a:buFontTx/>
              <a:buNone/>
              <a:defRPr/>
            </a:pPr>
            <a:r>
              <a:rPr lang="it-IT" altLang="it-IT" dirty="0">
                <a:latin typeface="Comic Sans MS" panose="030F0702030302020204" pitchFamily="66" charset="0"/>
              </a:rPr>
              <a:t>La sfida è ancora aperta. </a:t>
            </a:r>
            <a:r>
              <a:rPr lang="it-IT" altLang="it-IT" dirty="0" smtClean="0">
                <a:latin typeface="Comic Sans MS" panose="030F0702030302020204" pitchFamily="66" charset="0"/>
              </a:rPr>
              <a:t>Dovrò </a:t>
            </a:r>
            <a:r>
              <a:rPr lang="it-IT" altLang="it-IT" dirty="0">
                <a:latin typeface="Comic Sans MS" panose="030F0702030302020204" pitchFamily="66" charset="0"/>
              </a:rPr>
              <a:t>continuamente affrontare gli assassini e la morte. La danza con la morte continua. </a:t>
            </a:r>
          </a:p>
          <a:p>
            <a:pPr eaLnBrk="1" fontAlgn="auto" hangingPunct="1">
              <a:lnSpc>
                <a:spcPct val="150000"/>
              </a:lnSpc>
              <a:spcAft>
                <a:spcPts val="0"/>
              </a:spcAft>
              <a:buFontTx/>
              <a:buNone/>
              <a:defRPr/>
            </a:pPr>
            <a:r>
              <a:rPr lang="it-IT" altLang="it-IT" dirty="0">
                <a:latin typeface="Comic Sans MS" panose="030F0702030302020204" pitchFamily="66" charset="0"/>
              </a:rPr>
              <a:t>Padre, dove mi stai portando? </a:t>
            </a:r>
          </a:p>
          <a:p>
            <a:pPr eaLnBrk="1" fontAlgn="auto" hangingPunct="1">
              <a:lnSpc>
                <a:spcPct val="150000"/>
              </a:lnSpc>
              <a:spcAft>
                <a:spcPts val="0"/>
              </a:spcAft>
              <a:buFontTx/>
              <a:buNone/>
              <a:defRPr/>
            </a:pPr>
            <a:r>
              <a:rPr lang="it-IT" altLang="it-IT" dirty="0">
                <a:latin typeface="Comic Sans MS" panose="030F0702030302020204" pitchFamily="66" charset="0"/>
              </a:rPr>
              <a:t>Chi può essermi vicino? </a:t>
            </a:r>
          </a:p>
          <a:p>
            <a:pPr eaLnBrk="1" fontAlgn="auto" hangingPunct="1">
              <a:lnSpc>
                <a:spcPct val="150000"/>
              </a:lnSpc>
              <a:spcAft>
                <a:spcPts val="0"/>
              </a:spcAft>
              <a:buFontTx/>
              <a:buNone/>
              <a:defRPr/>
            </a:pPr>
            <a:r>
              <a:rPr lang="it-IT" altLang="it-IT" dirty="0">
                <a:latin typeface="Comic Sans MS" panose="030F0702030302020204" pitchFamily="66" charset="0"/>
              </a:rPr>
              <a:t>Tullio, aiutami! [...] </a:t>
            </a:r>
          </a:p>
          <a:p>
            <a:pPr eaLnBrk="1" fontAlgn="auto" hangingPunct="1">
              <a:lnSpc>
                <a:spcPct val="150000"/>
              </a:lnSpc>
              <a:spcAft>
                <a:spcPts val="0"/>
              </a:spcAft>
              <a:buFontTx/>
              <a:buNone/>
              <a:defRPr/>
            </a:pPr>
            <a:r>
              <a:rPr lang="it-IT" altLang="it-IT" dirty="0">
                <a:latin typeface="Comic Sans MS" panose="030F0702030302020204" pitchFamily="66" charset="0"/>
              </a:rPr>
              <a:t>Correvamo con tutta la nostra forza, senza badare molto agli ostacoli o a noi... </a:t>
            </a:r>
          </a:p>
          <a:p>
            <a:pPr eaLnBrk="1" fontAlgn="auto" hangingPunct="1">
              <a:lnSpc>
                <a:spcPct val="150000"/>
              </a:lnSpc>
              <a:spcAft>
                <a:spcPts val="0"/>
              </a:spcAft>
              <a:buFontTx/>
              <a:buNone/>
              <a:defRPr/>
            </a:pPr>
            <a:r>
              <a:rPr lang="it-IT" altLang="it-IT" dirty="0">
                <a:latin typeface="Comic Sans MS" panose="030F0702030302020204" pitchFamily="66" charset="0"/>
              </a:rPr>
              <a:t>Finché cadde senza sapere cosa lo colpiva. </a:t>
            </a:r>
          </a:p>
          <a:p>
            <a:pPr eaLnBrk="1" fontAlgn="auto" hangingPunct="1">
              <a:lnSpc>
                <a:spcPct val="150000"/>
              </a:lnSpc>
              <a:spcAft>
                <a:spcPts val="0"/>
              </a:spcAft>
              <a:buFontTx/>
              <a:buNone/>
              <a:defRPr/>
            </a:pPr>
            <a:r>
              <a:rPr lang="it-IT" altLang="it-IT" dirty="0">
                <a:latin typeface="Comic Sans MS" panose="030F0702030302020204" pitchFamily="66" charset="0"/>
              </a:rPr>
              <a:t>E io corro ancora, aspettando di cadere da un momento all'altro, come ha fatto lui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body" idx="4294967295"/>
          </p:nvPr>
        </p:nvSpPr>
        <p:spPr>
          <a:xfrm>
            <a:off x="1343025" y="130175"/>
            <a:ext cx="9505950" cy="6597650"/>
          </a:xfrm>
          <a:solidFill>
            <a:srgbClr val="F0F5C1"/>
          </a:solidFill>
          <a:ln>
            <a:solidFill>
              <a:schemeClr val="tx1"/>
            </a:solidFill>
            <a:miter lim="800000"/>
            <a:headEnd/>
            <a:tailEnd/>
          </a:ln>
        </p:spPr>
        <p:txBody>
          <a:bodyPr rtlCol="0">
            <a:normAutofit lnSpcReduction="10000"/>
          </a:bodyPr>
          <a:lstStyle/>
          <a:p>
            <a:pPr eaLnBrk="1" fontAlgn="auto" hangingPunct="1">
              <a:spcAft>
                <a:spcPts val="0"/>
              </a:spcAft>
              <a:buFontTx/>
              <a:buNone/>
              <a:defRPr/>
            </a:pPr>
            <a:endParaRPr lang="it-IT" altLang="it-IT" sz="1000" dirty="0"/>
          </a:p>
          <a:p>
            <a:pPr eaLnBrk="1" fontAlgn="auto" hangingPunct="1">
              <a:lnSpc>
                <a:spcPct val="120000"/>
              </a:lnSpc>
              <a:spcAft>
                <a:spcPts val="0"/>
              </a:spcAft>
              <a:buFontTx/>
              <a:buNone/>
              <a:defRPr/>
            </a:pPr>
            <a:r>
              <a:rPr lang="it-IT" altLang="it-IT" sz="2400" dirty="0"/>
              <a:t>Nel frattempo arriva il padre dei numerosi fratelli </a:t>
            </a:r>
            <a:r>
              <a:rPr lang="it-IT" altLang="it-IT" sz="2400" dirty="0" err="1"/>
              <a:t>Manero</a:t>
            </a:r>
            <a:r>
              <a:rPr lang="it-IT" altLang="it-IT" sz="2400" dirty="0"/>
              <a:t>, Norberto, che è anche il capo villaggio! </a:t>
            </a:r>
          </a:p>
          <a:p>
            <a:pPr eaLnBrk="1" fontAlgn="auto" hangingPunct="1">
              <a:lnSpc>
                <a:spcPct val="120000"/>
              </a:lnSpc>
              <a:spcAft>
                <a:spcPts val="0"/>
              </a:spcAft>
              <a:buFontTx/>
              <a:buNone/>
              <a:defRPr/>
            </a:pPr>
            <a:r>
              <a:rPr lang="it-IT" altLang="it-IT" sz="2400" b="1" dirty="0">
                <a:latin typeface="Comic Sans MS" panose="030F0702030302020204" pitchFamily="66" charset="0"/>
              </a:rPr>
              <a:t>- Doveva venire subito da me, e non dal ferito </a:t>
            </a:r>
            <a:r>
              <a:rPr lang="it-IT" altLang="it-IT" sz="2400" b="1" dirty="0" err="1">
                <a:latin typeface="Comic Sans MS" panose="030F0702030302020204" pitchFamily="66" charset="0"/>
              </a:rPr>
              <a:t>Robles</a:t>
            </a:r>
            <a:r>
              <a:rPr lang="it-IT" altLang="it-IT" sz="2400" b="1" dirty="0">
                <a:latin typeface="Comic Sans MS" panose="030F0702030302020204" pitchFamily="66" charset="0"/>
              </a:rPr>
              <a:t>! –</a:t>
            </a:r>
            <a:r>
              <a:rPr lang="it-IT" altLang="it-IT" sz="2400" dirty="0"/>
              <a:t> afferma alzando la voce con arroganza. </a:t>
            </a:r>
          </a:p>
          <a:p>
            <a:pPr eaLnBrk="1" fontAlgn="auto" hangingPunct="1">
              <a:lnSpc>
                <a:spcPct val="120000"/>
              </a:lnSpc>
              <a:spcAft>
                <a:spcPts val="0"/>
              </a:spcAft>
              <a:buFontTx/>
              <a:buNone/>
              <a:defRPr/>
            </a:pPr>
            <a:r>
              <a:rPr lang="it-IT" altLang="it-IT" sz="2400" dirty="0"/>
              <a:t>Gli chiedono se ha visto gli uccisori di p. Tullio (i suoi figli). </a:t>
            </a:r>
            <a:endParaRPr lang="it-IT" altLang="it-IT" sz="2400" dirty="0" smtClean="0"/>
          </a:p>
          <a:p>
            <a:pPr eaLnBrk="1" fontAlgn="auto" hangingPunct="1">
              <a:lnSpc>
                <a:spcPct val="120000"/>
              </a:lnSpc>
              <a:spcAft>
                <a:spcPts val="0"/>
              </a:spcAft>
              <a:buFontTx/>
              <a:buNone/>
              <a:defRPr/>
            </a:pPr>
            <a:r>
              <a:rPr lang="it-IT" altLang="it-IT" sz="2400" dirty="0" smtClean="0"/>
              <a:t>- </a:t>
            </a:r>
            <a:r>
              <a:rPr lang="it-IT" altLang="it-IT" sz="2400" b="1" dirty="0">
                <a:latin typeface="Comic Sans MS" panose="030F0702030302020204" pitchFamily="66" charset="0"/>
              </a:rPr>
              <a:t>No, nessuno</a:t>
            </a:r>
            <a:r>
              <a:rPr lang="it-IT" altLang="it-IT" sz="2400" dirty="0"/>
              <a:t> - risponde.</a:t>
            </a:r>
          </a:p>
          <a:p>
            <a:pPr eaLnBrk="1" fontAlgn="auto" hangingPunct="1">
              <a:lnSpc>
                <a:spcPct val="120000"/>
              </a:lnSpc>
              <a:spcAft>
                <a:spcPts val="0"/>
              </a:spcAft>
              <a:buFontTx/>
              <a:buNone/>
              <a:defRPr/>
            </a:pPr>
            <a:r>
              <a:rPr lang="it-IT" altLang="it-IT" sz="2400" dirty="0"/>
              <a:t>I militari di Marcos divulgano, presso le agenzie di stampa e presso la televisione, la falsa notizia che a uccidere p. Tullio </a:t>
            </a:r>
            <a:r>
              <a:rPr lang="it-IT" altLang="it-IT" sz="2400" dirty="0" err="1"/>
              <a:t>Favali</a:t>
            </a:r>
            <a:r>
              <a:rPr lang="it-IT" altLang="it-IT" sz="2400" dirty="0"/>
              <a:t> siano stati i comunisti, ossia gli NPA. Per un po’ di tempo le notizie ufficiali diffuse in tutto il mondo, compresa l’Italia, sono proprio queste. Né furono dopo smentite.</a:t>
            </a:r>
          </a:p>
          <a:p>
            <a:pPr eaLnBrk="1" fontAlgn="auto" hangingPunct="1">
              <a:lnSpc>
                <a:spcPct val="120000"/>
              </a:lnSpc>
              <a:spcAft>
                <a:spcPts val="0"/>
              </a:spcAft>
              <a:buFontTx/>
              <a:buNone/>
              <a:defRPr/>
            </a:pPr>
            <a:r>
              <a:rPr lang="it-IT" altLang="it-IT" sz="2400" b="1" dirty="0"/>
              <a:t>«Ribelli comunisti uccidono il primo sacerdote cattolico, missionario straniero nelle Filippine».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484" name="Picture 4" descr="- scontri in Festa del Perdo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8" y="1484313"/>
            <a:ext cx="7481887" cy="50387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 corteo a Mil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476250"/>
            <a:ext cx="4967287"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98658" name="Picture 3" descr="Filippine 02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1628775"/>
            <a:ext cx="7634287" cy="48831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8659" name="Rectangle 4"/>
          <p:cNvSpPr>
            <a:spLocks noChangeArrowheads="1"/>
          </p:cNvSpPr>
          <p:nvPr/>
        </p:nvSpPr>
        <p:spPr bwMode="auto">
          <a:xfrm>
            <a:off x="3359150" y="188913"/>
            <a:ext cx="5338763" cy="1200150"/>
          </a:xfrm>
          <a:prstGeom prst="rect">
            <a:avLst/>
          </a:prstGeom>
          <a:solidFill>
            <a:srgbClr val="F0F5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2400">
                <a:latin typeface="Arial" panose="020B0604020202020204" pitchFamily="34" charset="0"/>
              </a:rPr>
              <a:t>Il sarto di Tulunan, Rufino Robles </a:t>
            </a:r>
            <a:br>
              <a:rPr lang="it-IT" altLang="it-IT" sz="2400">
                <a:latin typeface="Arial" panose="020B0604020202020204" pitchFamily="34" charset="0"/>
              </a:rPr>
            </a:br>
            <a:r>
              <a:rPr lang="it-IT" altLang="it-IT" sz="2400">
                <a:latin typeface="Arial" panose="020B0604020202020204" pitchFamily="34" charset="0"/>
              </a:rPr>
              <a:t>contro il quale fu sparato alcuni colpi: </a:t>
            </a:r>
            <a:br>
              <a:rPr lang="it-IT" altLang="it-IT" sz="2400">
                <a:latin typeface="Arial" panose="020B0604020202020204" pitchFamily="34" charset="0"/>
              </a:rPr>
            </a:br>
            <a:r>
              <a:rPr lang="it-IT" altLang="it-IT" sz="2400">
                <a:latin typeface="Arial" panose="020B0604020202020204" pitchFamily="34" charset="0"/>
              </a:rPr>
              <a:t>cercò di salvare la vita a p. Tullio</a:t>
            </a:r>
          </a:p>
        </p:txBody>
      </p:sp>
      <p:sp>
        <p:nvSpPr>
          <p:cNvPr id="196613" name="Line 5"/>
          <p:cNvSpPr>
            <a:spLocks noChangeShapeType="1"/>
          </p:cNvSpPr>
          <p:nvPr/>
        </p:nvSpPr>
        <p:spPr bwMode="auto">
          <a:xfrm>
            <a:off x="3000375" y="2781300"/>
            <a:ext cx="1223963" cy="136683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6614" name="Rectangle 6"/>
          <p:cNvSpPr>
            <a:spLocks noChangeArrowheads="1"/>
          </p:cNvSpPr>
          <p:nvPr/>
        </p:nvSpPr>
        <p:spPr bwMode="auto">
          <a:xfrm>
            <a:off x="523875" y="1895475"/>
            <a:ext cx="5472113" cy="646113"/>
          </a:xfrm>
          <a:prstGeom prst="rect">
            <a:avLst/>
          </a:prstGeom>
          <a:solidFill>
            <a:srgbClr val="F0F5C1"/>
          </a:solidFill>
          <a:ln w="38100">
            <a:solidFill>
              <a:srgbClr val="FF5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1800" b="1">
                <a:latin typeface="Arial" panose="020B0604020202020204" pitchFamily="34" charset="0"/>
              </a:rPr>
              <a:t>Il figlio, che all’epoca dei fatti aveva pochi mesi, lo battezzò con il nome di Tullio</a:t>
            </a:r>
          </a:p>
        </p:txBody>
      </p:sp>
      <p:sp>
        <p:nvSpPr>
          <p:cNvPr id="196615" name="Line 7"/>
          <p:cNvSpPr>
            <a:spLocks noChangeShapeType="1"/>
          </p:cNvSpPr>
          <p:nvPr/>
        </p:nvSpPr>
        <p:spPr bwMode="auto">
          <a:xfrm flipH="1">
            <a:off x="5448300" y="1389063"/>
            <a:ext cx="2663825" cy="19685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96615"/>
                                        </p:tgtEl>
                                        <p:attrNameLst>
                                          <p:attrName>style.visibility</p:attrName>
                                        </p:attrNameLst>
                                      </p:cBhvr>
                                      <p:to>
                                        <p:strVal val="visible"/>
                                      </p:to>
                                    </p:set>
                                    <p:animScale>
                                      <p:cBhvr>
                                        <p:cTn id="7" dur="1000" decel="50000" fill="hold">
                                          <p:stCondLst>
                                            <p:cond delay="0"/>
                                          </p:stCondLst>
                                        </p:cTn>
                                        <p:tgtEl>
                                          <p:spTgt spid="1966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6615"/>
                                        </p:tgtEl>
                                        <p:attrNameLst>
                                          <p:attrName>ppt_x</p:attrName>
                                          <p:attrName>ppt_y</p:attrName>
                                        </p:attrNameLst>
                                      </p:cBhvr>
                                    </p:animMotion>
                                    <p:animEffect transition="in" filter="fade">
                                      <p:cBhvr>
                                        <p:cTn id="9" dur="1000"/>
                                        <p:tgtEl>
                                          <p:spTgt spid="1966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5" presetClass="exit" presetSubtype="0" fill="hold" grpId="1" nodeType="clickEffect">
                                  <p:stCondLst>
                                    <p:cond delay="0"/>
                                  </p:stCondLst>
                                  <p:childTnLst>
                                    <p:animEffect transition="out" filter="fade">
                                      <p:cBhvr>
                                        <p:cTn id="13" dur="1000" accel="50000">
                                          <p:stCondLst>
                                            <p:cond delay="0"/>
                                          </p:stCondLst>
                                        </p:cTn>
                                        <p:tgtEl>
                                          <p:spTgt spid="196615"/>
                                        </p:tgtEl>
                                      </p:cBhvr>
                                    </p:animEffect>
                                    <p:anim calcmode="lin" valueType="num">
                                      <p:cBhvr>
                                        <p:cTn id="14" dur="500" accel="50000">
                                          <p:stCondLst>
                                            <p:cond delay="0"/>
                                          </p:stCondLst>
                                        </p:cTn>
                                        <p:tgtEl>
                                          <p:spTgt spid="196615"/>
                                        </p:tgtEl>
                                        <p:attrNameLst>
                                          <p:attrName>ppt_y</p:attrName>
                                        </p:attrNameLst>
                                      </p:cBhvr>
                                      <p:tavLst>
                                        <p:tav tm="0">
                                          <p:val>
                                            <p:strVal val="ppt_y"/>
                                          </p:val>
                                        </p:tav>
                                        <p:tav tm="100000">
                                          <p:val>
                                            <p:strVal val="ppt_y+.1"/>
                                          </p:val>
                                        </p:tav>
                                      </p:tavLst>
                                    </p:anim>
                                    <p:anim calcmode="lin" valueType="num">
                                      <p:cBhvr>
                                        <p:cTn id="15" dur="500" decel="50000">
                                          <p:stCondLst>
                                            <p:cond delay="500"/>
                                          </p:stCondLst>
                                        </p:cTn>
                                        <p:tgtEl>
                                          <p:spTgt spid="196615"/>
                                        </p:tgtEl>
                                        <p:attrNameLst>
                                          <p:attrName>ppt_y</p:attrName>
                                        </p:attrNameLst>
                                      </p:cBhvr>
                                      <p:tavLst>
                                        <p:tav tm="0">
                                          <p:val>
                                            <p:strVal val="ppt_y"/>
                                          </p:val>
                                        </p:tav>
                                        <p:tav tm="100000">
                                          <p:val>
                                            <p:strVal val="ppt_y-.1"/>
                                          </p:val>
                                        </p:tav>
                                      </p:tavLst>
                                    </p:anim>
                                    <p:anim calcmode="lin" valueType="num">
                                      <p:cBhvr>
                                        <p:cTn id="16" dur="500" accel="50000">
                                          <p:stCondLst>
                                            <p:cond delay="500"/>
                                          </p:stCondLst>
                                        </p:cTn>
                                        <p:tgtEl>
                                          <p:spTgt spid="196615"/>
                                        </p:tgtEl>
                                        <p:attrNameLst>
                                          <p:attrName>ppt_x</p:attrName>
                                        </p:attrNameLst>
                                      </p:cBhvr>
                                      <p:tavLst>
                                        <p:tav tm="0">
                                          <p:val>
                                            <p:strVal val="ppt_x"/>
                                          </p:val>
                                        </p:tav>
                                        <p:tav tm="100000">
                                          <p:val>
                                            <p:strVal val="ppt_x+.4"/>
                                          </p:val>
                                        </p:tav>
                                      </p:tavLst>
                                    </p:anim>
                                    <p:anim calcmode="lin" valueType="num">
                                      <p:cBhvr>
                                        <p:cTn id="17" dur="1000"/>
                                        <p:tgtEl>
                                          <p:spTgt spid="196615"/>
                                        </p:tgtEl>
                                        <p:attrNameLst>
                                          <p:attrName>ppt_h</p:attrName>
                                        </p:attrNameLst>
                                      </p:cBhvr>
                                      <p:tavLst>
                                        <p:tav tm="0">
                                          <p:val>
                                            <p:strVal val="ppt_h"/>
                                          </p:val>
                                        </p:tav>
                                        <p:tav tm="100000">
                                          <p:val>
                                            <p:strVal val="ppt_h"/>
                                          </p:val>
                                        </p:tav>
                                      </p:tavLst>
                                    </p:anim>
                                    <p:anim calcmode="lin" valueType="num">
                                      <p:cBhvr>
                                        <p:cTn id="18" dur="500" accel="50000">
                                          <p:stCondLst>
                                            <p:cond delay="0"/>
                                          </p:stCondLst>
                                        </p:cTn>
                                        <p:tgtEl>
                                          <p:spTgt spid="196615"/>
                                        </p:tgtEl>
                                        <p:attrNameLst>
                                          <p:attrName>ppt_w</p:attrName>
                                        </p:attrNameLst>
                                      </p:cBhvr>
                                      <p:tavLst>
                                        <p:tav tm="0">
                                          <p:val>
                                            <p:strVal val="ppt_w"/>
                                          </p:val>
                                        </p:tav>
                                        <p:tav tm="100000">
                                          <p:val>
                                            <p:strVal val="ppt_w*.05"/>
                                          </p:val>
                                        </p:tav>
                                      </p:tavLst>
                                    </p:anim>
                                    <p:anim calcmode="lin" valueType="num">
                                      <p:cBhvr>
                                        <p:cTn id="19" dur="500" decel="50000">
                                          <p:stCondLst>
                                            <p:cond delay="500"/>
                                          </p:stCondLst>
                                        </p:cTn>
                                        <p:tgtEl>
                                          <p:spTgt spid="196615"/>
                                        </p:tgtEl>
                                        <p:attrNameLst>
                                          <p:attrName>ppt_w</p:attrName>
                                        </p:attrNameLst>
                                      </p:cBhvr>
                                      <p:tavLst>
                                        <p:tav tm="0">
                                          <p:val>
                                            <p:strVal val="ppt_w"/>
                                          </p:val>
                                        </p:tav>
                                        <p:tav tm="100000">
                                          <p:val>
                                            <p:strVal val="ppt_w/.05"/>
                                          </p:val>
                                        </p:tav>
                                      </p:tavLst>
                                    </p:anim>
                                    <p:anim calcmode="lin" valueType="num">
                                      <p:cBhvr>
                                        <p:cTn id="20" dur="500" accel="50000">
                                          <p:stCondLst>
                                            <p:cond delay="500"/>
                                          </p:stCondLst>
                                        </p:cTn>
                                        <p:tgtEl>
                                          <p:spTgt spid="196615"/>
                                        </p:tgtEl>
                                        <p:attrNameLst>
                                          <p:attrName>style.rotation</p:attrName>
                                        </p:attrNameLst>
                                      </p:cBhvr>
                                      <p:tavLst>
                                        <p:tav tm="0">
                                          <p:val>
                                            <p:fltVal val="0"/>
                                          </p:val>
                                        </p:tav>
                                        <p:tav tm="100000">
                                          <p:val>
                                            <p:fltVal val="-90"/>
                                          </p:val>
                                        </p:tav>
                                      </p:tavLst>
                                    </p:anim>
                                    <p:set>
                                      <p:cBhvr>
                                        <p:cTn id="21" dur="1" fill="hold">
                                          <p:stCondLst>
                                            <p:cond delay="999"/>
                                          </p:stCondLst>
                                        </p:cTn>
                                        <p:tgtEl>
                                          <p:spTgt spid="196615"/>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196613"/>
                                        </p:tgtEl>
                                        <p:attrNameLst>
                                          <p:attrName>style.visibility</p:attrName>
                                        </p:attrNameLst>
                                      </p:cBhvr>
                                      <p:to>
                                        <p:strVal val="visible"/>
                                      </p:to>
                                    </p:set>
                                    <p:animEffect transition="in" filter="fade">
                                      <p:cBhvr>
                                        <p:cTn id="26" dur="800" decel="100000"/>
                                        <p:tgtEl>
                                          <p:spTgt spid="196613"/>
                                        </p:tgtEl>
                                      </p:cBhvr>
                                    </p:animEffect>
                                    <p:anim calcmode="lin" valueType="num">
                                      <p:cBhvr>
                                        <p:cTn id="27" dur="800" decel="100000" fill="hold"/>
                                        <p:tgtEl>
                                          <p:spTgt spid="196613"/>
                                        </p:tgtEl>
                                        <p:attrNameLst>
                                          <p:attrName>style.rotation</p:attrName>
                                        </p:attrNameLst>
                                      </p:cBhvr>
                                      <p:tavLst>
                                        <p:tav tm="0">
                                          <p:val>
                                            <p:fltVal val="-90"/>
                                          </p:val>
                                        </p:tav>
                                        <p:tav tm="100000">
                                          <p:val>
                                            <p:fltVal val="0"/>
                                          </p:val>
                                        </p:tav>
                                      </p:tavLst>
                                    </p:anim>
                                    <p:anim calcmode="lin" valueType="num">
                                      <p:cBhvr>
                                        <p:cTn id="28" dur="800" decel="100000" fill="hold"/>
                                        <p:tgtEl>
                                          <p:spTgt spid="196613"/>
                                        </p:tgtEl>
                                        <p:attrNameLst>
                                          <p:attrName>ppt_x</p:attrName>
                                        </p:attrNameLst>
                                      </p:cBhvr>
                                      <p:tavLst>
                                        <p:tav tm="0">
                                          <p:val>
                                            <p:strVal val="#ppt_x+0.4"/>
                                          </p:val>
                                        </p:tav>
                                        <p:tav tm="100000">
                                          <p:val>
                                            <p:strVal val="#ppt_x-0.05"/>
                                          </p:val>
                                        </p:tav>
                                      </p:tavLst>
                                    </p:anim>
                                    <p:anim calcmode="lin" valueType="num">
                                      <p:cBhvr>
                                        <p:cTn id="29" dur="800" decel="100000" fill="hold"/>
                                        <p:tgtEl>
                                          <p:spTgt spid="196613"/>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96613"/>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96613"/>
                                        </p:tgtEl>
                                        <p:attrNameLst>
                                          <p:attrName>ppt_y</p:attrName>
                                        </p:attrNameLst>
                                      </p:cBhvr>
                                      <p:tavLst>
                                        <p:tav tm="0">
                                          <p:val>
                                            <p:strVal val="#ppt_y+0.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2" presetClass="entr" presetSubtype="0" fill="hold" grpId="0" nodeType="clickEffect">
                                  <p:stCondLst>
                                    <p:cond delay="0"/>
                                  </p:stCondLst>
                                  <p:childTnLst>
                                    <p:set>
                                      <p:cBhvr>
                                        <p:cTn id="35" dur="1" fill="hold">
                                          <p:stCondLst>
                                            <p:cond delay="0"/>
                                          </p:stCondLst>
                                        </p:cTn>
                                        <p:tgtEl>
                                          <p:spTgt spid="196614"/>
                                        </p:tgtEl>
                                        <p:attrNameLst>
                                          <p:attrName>style.visibility</p:attrName>
                                        </p:attrNameLst>
                                      </p:cBhvr>
                                      <p:to>
                                        <p:strVal val="visible"/>
                                      </p:to>
                                    </p:set>
                                    <p:animScale>
                                      <p:cBhvr>
                                        <p:cTn id="36" dur="1000" decel="50000" fill="hold">
                                          <p:stCondLst>
                                            <p:cond delay="0"/>
                                          </p:stCondLst>
                                        </p:cTn>
                                        <p:tgtEl>
                                          <p:spTgt spid="1966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96614"/>
                                        </p:tgtEl>
                                        <p:attrNameLst>
                                          <p:attrName>ppt_x</p:attrName>
                                          <p:attrName>ppt_y</p:attrName>
                                        </p:attrNameLst>
                                      </p:cBhvr>
                                    </p:animMotion>
                                    <p:animEffect transition="in" filter="fade">
                                      <p:cBhvr>
                                        <p:cTn id="38" dur="1000"/>
                                        <p:tgtEl>
                                          <p:spTgt spid="196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animBg="1"/>
      <p:bldP spid="196614" grpId="0" animBg="1"/>
      <p:bldP spid="196615" grpId="0" animBg="1"/>
      <p:bldP spid="196615"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0706" name="Picture 3" descr="11 Ruffino + Geremia maglietta + mor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88913"/>
            <a:ext cx="3152775"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Rectangle 4"/>
          <p:cNvSpPr>
            <a:spLocks noChangeArrowheads="1"/>
          </p:cNvSpPr>
          <p:nvPr/>
        </p:nvSpPr>
        <p:spPr bwMode="auto">
          <a:xfrm>
            <a:off x="5303838" y="4724400"/>
            <a:ext cx="4114800" cy="850900"/>
          </a:xfrm>
          <a:prstGeom prst="rect">
            <a:avLst/>
          </a:prstGeom>
          <a:solidFill>
            <a:srgbClr val="F0F5C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2400">
                <a:latin typeface="Arial" panose="020B0604020202020204" pitchFamily="34" charset="0"/>
              </a:rPr>
              <a:t>Foto d’epoca</a:t>
            </a:r>
            <a:br>
              <a:rPr lang="it-IT" altLang="it-IT" sz="2400">
                <a:latin typeface="Arial" panose="020B0604020202020204" pitchFamily="34" charset="0"/>
              </a:rPr>
            </a:br>
            <a:r>
              <a:rPr lang="it-IT" altLang="it-IT" sz="2400">
                <a:latin typeface="Arial" panose="020B0604020202020204" pitchFamily="34" charset="0"/>
              </a:rPr>
              <a:t>uccisioni di giovani catechisti</a:t>
            </a:r>
          </a:p>
        </p:txBody>
      </p:sp>
      <p:sp>
        <p:nvSpPr>
          <p:cNvPr id="200708" name="Rectangle 5"/>
          <p:cNvSpPr>
            <a:spLocks noChangeArrowheads="1"/>
          </p:cNvSpPr>
          <p:nvPr/>
        </p:nvSpPr>
        <p:spPr bwMode="auto">
          <a:xfrm>
            <a:off x="5375275" y="333375"/>
            <a:ext cx="3757613" cy="1581150"/>
          </a:xfrm>
          <a:prstGeom prst="rect">
            <a:avLst/>
          </a:prstGeom>
          <a:solidFill>
            <a:srgbClr val="F0F5C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2400">
                <a:latin typeface="Arial" panose="020B0604020202020204" pitchFamily="34" charset="0"/>
              </a:rPr>
              <a:t>Foto d’epoca</a:t>
            </a:r>
            <a:br>
              <a:rPr lang="it-IT" altLang="it-IT" sz="2400">
                <a:latin typeface="Arial" panose="020B0604020202020204" pitchFamily="34" charset="0"/>
              </a:rPr>
            </a:br>
            <a:r>
              <a:rPr lang="it-IT" altLang="it-IT" sz="2400">
                <a:latin typeface="Arial" panose="020B0604020202020204" pitchFamily="34" charset="0"/>
              </a:rPr>
              <a:t>il sarto Robles si salvò </a:t>
            </a:r>
          </a:p>
          <a:p>
            <a:pPr eaLnBrk="1" hangingPunct="1">
              <a:lnSpc>
                <a:spcPct val="100000"/>
              </a:lnSpc>
              <a:spcBef>
                <a:spcPct val="0"/>
              </a:spcBef>
              <a:buFontTx/>
              <a:buNone/>
            </a:pPr>
            <a:r>
              <a:rPr lang="it-IT" altLang="it-IT" sz="2400">
                <a:latin typeface="Arial" panose="020B0604020202020204" pitchFamily="34" charset="0"/>
              </a:rPr>
              <a:t>dalle ferite di alcuni spari</a:t>
            </a:r>
          </a:p>
          <a:p>
            <a:pPr eaLnBrk="1" hangingPunct="1">
              <a:lnSpc>
                <a:spcPct val="100000"/>
              </a:lnSpc>
              <a:spcBef>
                <a:spcPct val="0"/>
              </a:spcBef>
              <a:buFontTx/>
              <a:buNone/>
            </a:pPr>
            <a:r>
              <a:rPr lang="it-IT" altLang="it-IT" sz="2400">
                <a:latin typeface="Arial" panose="020B0604020202020204" pitchFamily="34" charset="0"/>
              </a:rPr>
              <a:t>durante il delitto di p.Tullio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1730" name="Picture 2" descr="App0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190500"/>
            <a:ext cx="8820150" cy="64071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9683" name="Rectangle 3"/>
          <p:cNvSpPr>
            <a:spLocks noChangeArrowheads="1"/>
          </p:cNvSpPr>
          <p:nvPr/>
        </p:nvSpPr>
        <p:spPr bwMode="auto">
          <a:xfrm>
            <a:off x="6186488" y="981075"/>
            <a:ext cx="4200525" cy="954088"/>
          </a:xfrm>
          <a:prstGeom prst="rect">
            <a:avLst/>
          </a:prstGeom>
          <a:solidFill>
            <a:srgbClr val="EBF2AC"/>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b="1">
                <a:latin typeface="Arial" panose="020B0604020202020204" pitchFamily="34" charset="0"/>
              </a:rPr>
              <a:t>Quanti uomini </a:t>
            </a:r>
          </a:p>
          <a:p>
            <a:pPr algn="ctr" eaLnBrk="1" hangingPunct="1">
              <a:lnSpc>
                <a:spcPct val="100000"/>
              </a:lnSpc>
              <a:spcBef>
                <a:spcPct val="0"/>
              </a:spcBef>
              <a:buFontTx/>
              <a:buNone/>
            </a:pPr>
            <a:r>
              <a:rPr lang="it-IT" altLang="it-IT" b="1">
                <a:latin typeface="Arial" panose="020B0604020202020204" pitchFamily="34" charset="0"/>
              </a:rPr>
              <a:t>saranno ancora uccisi?</a:t>
            </a:r>
          </a:p>
        </p:txBody>
      </p:sp>
      <p:sp>
        <p:nvSpPr>
          <p:cNvPr id="199684" name="Line 4"/>
          <p:cNvSpPr>
            <a:spLocks noChangeShapeType="1"/>
          </p:cNvSpPr>
          <p:nvPr/>
        </p:nvSpPr>
        <p:spPr bwMode="auto">
          <a:xfrm>
            <a:off x="7824788" y="2060575"/>
            <a:ext cx="719137" cy="576263"/>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1733" name="Rectangle 5"/>
          <p:cNvSpPr>
            <a:spLocks noChangeArrowheads="1"/>
          </p:cNvSpPr>
          <p:nvPr/>
        </p:nvSpPr>
        <p:spPr bwMode="auto">
          <a:xfrm>
            <a:off x="1524000" y="1196975"/>
            <a:ext cx="4643438" cy="56610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199686" name="Rectangle 6"/>
          <p:cNvSpPr>
            <a:spLocks noChangeArrowheads="1"/>
          </p:cNvSpPr>
          <p:nvPr/>
        </p:nvSpPr>
        <p:spPr bwMode="auto">
          <a:xfrm>
            <a:off x="1774825" y="1700213"/>
            <a:ext cx="4079875" cy="1508125"/>
          </a:xfrm>
          <a:prstGeom prst="rect">
            <a:avLst/>
          </a:prstGeom>
          <a:solidFill>
            <a:srgbClr val="EBF2AC"/>
          </a:solidFill>
          <a:ln w="762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2000">
                <a:latin typeface="Arial" panose="020B0604020202020204" pitchFamily="34" charset="0"/>
              </a:rPr>
              <a:t>Manifesto appeso nelle parrocchie </a:t>
            </a:r>
          </a:p>
          <a:p>
            <a:pPr eaLnBrk="1" hangingPunct="1">
              <a:lnSpc>
                <a:spcPct val="100000"/>
              </a:lnSpc>
              <a:spcBef>
                <a:spcPct val="20000"/>
              </a:spcBef>
              <a:buFontTx/>
              <a:buNone/>
            </a:pPr>
            <a:r>
              <a:rPr lang="it-IT" altLang="it-IT" sz="2000">
                <a:latin typeface="Arial" panose="020B0604020202020204" pitchFamily="34" charset="0"/>
              </a:rPr>
              <a:t>per denunciare i delitti </a:t>
            </a:r>
          </a:p>
          <a:p>
            <a:pPr eaLnBrk="1" hangingPunct="1">
              <a:lnSpc>
                <a:spcPct val="100000"/>
              </a:lnSpc>
              <a:spcBef>
                <a:spcPct val="20000"/>
              </a:spcBef>
              <a:buFontTx/>
              <a:buNone/>
            </a:pPr>
            <a:r>
              <a:rPr lang="it-IT" altLang="it-IT" sz="2000">
                <a:latin typeface="Arial" panose="020B0604020202020204" pitchFamily="34" charset="0"/>
              </a:rPr>
              <a:t>che hanno coinvolto </a:t>
            </a:r>
          </a:p>
          <a:p>
            <a:pPr eaLnBrk="1" hangingPunct="1">
              <a:lnSpc>
                <a:spcPct val="100000"/>
              </a:lnSpc>
              <a:spcBef>
                <a:spcPct val="20000"/>
              </a:spcBef>
              <a:buFontTx/>
              <a:buNone/>
            </a:pPr>
            <a:r>
              <a:rPr lang="it-IT" altLang="it-IT" sz="2000">
                <a:latin typeface="Arial" panose="020B0604020202020204" pitchFamily="34" charset="0"/>
              </a:rPr>
              <a:t>anche un missionario straniero</a:t>
            </a:r>
          </a:p>
        </p:txBody>
      </p:sp>
      <p:sp>
        <p:nvSpPr>
          <p:cNvPr id="199687" name="Rectangle 7"/>
          <p:cNvSpPr>
            <a:spLocks noChangeArrowheads="1"/>
          </p:cNvSpPr>
          <p:nvPr/>
        </p:nvSpPr>
        <p:spPr bwMode="auto">
          <a:xfrm>
            <a:off x="3863975" y="188913"/>
            <a:ext cx="2232025" cy="576262"/>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199688" name="Line 8"/>
          <p:cNvSpPr>
            <a:spLocks noChangeShapeType="1"/>
          </p:cNvSpPr>
          <p:nvPr/>
        </p:nvSpPr>
        <p:spPr bwMode="auto">
          <a:xfrm>
            <a:off x="5303838" y="3789363"/>
            <a:ext cx="1368425" cy="360362"/>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1737" name="Rectangle 9"/>
          <p:cNvSpPr>
            <a:spLocks noChangeArrowheads="1"/>
          </p:cNvSpPr>
          <p:nvPr/>
        </p:nvSpPr>
        <p:spPr bwMode="auto">
          <a:xfrm>
            <a:off x="5808663" y="5445125"/>
            <a:ext cx="4859337" cy="14128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201738" name="Rectangle 10"/>
          <p:cNvSpPr>
            <a:spLocks noChangeArrowheads="1"/>
          </p:cNvSpPr>
          <p:nvPr/>
        </p:nvSpPr>
        <p:spPr bwMode="auto">
          <a:xfrm>
            <a:off x="6167438" y="0"/>
            <a:ext cx="4500562" cy="18891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201739" name="Rectangle 11"/>
          <p:cNvSpPr>
            <a:spLocks noChangeArrowheads="1"/>
          </p:cNvSpPr>
          <p:nvPr/>
        </p:nvSpPr>
        <p:spPr bwMode="auto">
          <a:xfrm>
            <a:off x="10344150" y="0"/>
            <a:ext cx="323850" cy="54451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pic>
        <p:nvPicPr>
          <p:cNvPr id="199692" name="Picture 12" descr="-ZCAR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5157788"/>
            <a:ext cx="666750" cy="10080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1741" name="Rectangle 13"/>
          <p:cNvSpPr>
            <a:spLocks noChangeArrowheads="1"/>
          </p:cNvSpPr>
          <p:nvPr/>
        </p:nvSpPr>
        <p:spPr bwMode="auto">
          <a:xfrm>
            <a:off x="4295775" y="4724400"/>
            <a:ext cx="1655763" cy="7921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199694" name="Rectangle 14"/>
          <p:cNvSpPr>
            <a:spLocks noChangeArrowheads="1"/>
          </p:cNvSpPr>
          <p:nvPr/>
        </p:nvSpPr>
        <p:spPr bwMode="auto">
          <a:xfrm>
            <a:off x="5159375" y="5516563"/>
            <a:ext cx="649288" cy="647700"/>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pic>
        <p:nvPicPr>
          <p:cNvPr id="199695" name="Picture 15" descr="sindo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87938" y="4724400"/>
            <a:ext cx="11906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96" name="Picture 16" descr="08g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27350" y="3933825"/>
            <a:ext cx="6762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7" name="Rectangle 17"/>
          <p:cNvSpPr>
            <a:spLocks noChangeArrowheads="1"/>
          </p:cNvSpPr>
          <p:nvPr/>
        </p:nvSpPr>
        <p:spPr bwMode="auto">
          <a:xfrm>
            <a:off x="9912350" y="0"/>
            <a:ext cx="576263" cy="58769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199698" name="Rectangle 18"/>
          <p:cNvSpPr>
            <a:spLocks noChangeArrowheads="1"/>
          </p:cNvSpPr>
          <p:nvPr/>
        </p:nvSpPr>
        <p:spPr bwMode="auto">
          <a:xfrm>
            <a:off x="1524000" y="0"/>
            <a:ext cx="4643438" cy="14128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pic>
        <p:nvPicPr>
          <p:cNvPr id="199699" name="Picture 19" descr="- w DSC089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6500" y="115888"/>
            <a:ext cx="4927600" cy="665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700" name="Rectangle 20"/>
          <p:cNvSpPr>
            <a:spLocks noChangeArrowheads="1"/>
          </p:cNvSpPr>
          <p:nvPr/>
        </p:nvSpPr>
        <p:spPr bwMode="auto">
          <a:xfrm>
            <a:off x="1524000" y="1268413"/>
            <a:ext cx="3492500" cy="25923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99686"/>
                                        </p:tgtEl>
                                        <p:attrNameLst>
                                          <p:attrName>style.visibility</p:attrName>
                                        </p:attrNameLst>
                                      </p:cBhvr>
                                      <p:to>
                                        <p:strVal val="visible"/>
                                      </p:to>
                                    </p:set>
                                    <p:animEffect transition="in" filter="wedge">
                                      <p:cBhvr>
                                        <p:cTn id="7" dur="2000"/>
                                        <p:tgtEl>
                                          <p:spTgt spid="1996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199688"/>
                                        </p:tgtEl>
                                        <p:attrNameLst>
                                          <p:attrName>style.visibility</p:attrName>
                                        </p:attrNameLst>
                                      </p:cBhvr>
                                      <p:to>
                                        <p:strVal val="visible"/>
                                      </p:to>
                                    </p:set>
                                    <p:animScale>
                                      <p:cBhvr>
                                        <p:cTn id="12" dur="1000" decel="50000" fill="hold">
                                          <p:stCondLst>
                                            <p:cond delay="0"/>
                                          </p:stCondLst>
                                        </p:cTn>
                                        <p:tgtEl>
                                          <p:spTgt spid="19968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9688"/>
                                        </p:tgtEl>
                                        <p:attrNameLst>
                                          <p:attrName>ppt_x</p:attrName>
                                          <p:attrName>ppt_y</p:attrName>
                                        </p:attrNameLst>
                                      </p:cBhvr>
                                    </p:animMotion>
                                    <p:animEffect transition="in" filter="fade">
                                      <p:cBhvr>
                                        <p:cTn id="14" dur="1000"/>
                                        <p:tgtEl>
                                          <p:spTgt spid="19968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99683"/>
                                        </p:tgtEl>
                                        <p:attrNameLst>
                                          <p:attrName>style.visibility</p:attrName>
                                        </p:attrNameLst>
                                      </p:cBhvr>
                                      <p:to>
                                        <p:strVal val="visible"/>
                                      </p:to>
                                    </p:set>
                                    <p:animEffect transition="in" filter="wedge">
                                      <p:cBhvr>
                                        <p:cTn id="19" dur="2000"/>
                                        <p:tgtEl>
                                          <p:spTgt spid="19968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2" presetClass="entr" presetSubtype="0" fill="hold" grpId="0" nodeType="clickEffect">
                                  <p:stCondLst>
                                    <p:cond delay="0"/>
                                  </p:stCondLst>
                                  <p:childTnLst>
                                    <p:set>
                                      <p:cBhvr>
                                        <p:cTn id="23" dur="1" fill="hold">
                                          <p:stCondLst>
                                            <p:cond delay="0"/>
                                          </p:stCondLst>
                                        </p:cTn>
                                        <p:tgtEl>
                                          <p:spTgt spid="199684"/>
                                        </p:tgtEl>
                                        <p:attrNameLst>
                                          <p:attrName>style.visibility</p:attrName>
                                        </p:attrNameLst>
                                      </p:cBhvr>
                                      <p:to>
                                        <p:strVal val="visible"/>
                                      </p:to>
                                    </p:set>
                                    <p:animScale>
                                      <p:cBhvr>
                                        <p:cTn id="24" dur="1000" decel="50000" fill="hold">
                                          <p:stCondLst>
                                            <p:cond delay="0"/>
                                          </p:stCondLst>
                                        </p:cTn>
                                        <p:tgtEl>
                                          <p:spTgt spid="1996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99684"/>
                                        </p:tgtEl>
                                        <p:attrNameLst>
                                          <p:attrName>ppt_x</p:attrName>
                                          <p:attrName>ppt_y</p:attrName>
                                        </p:attrNameLst>
                                      </p:cBhvr>
                                    </p:animMotion>
                                    <p:animEffect transition="in" filter="fade">
                                      <p:cBhvr>
                                        <p:cTn id="26" dur="1000"/>
                                        <p:tgtEl>
                                          <p:spTgt spid="19968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xit" presetSubtype="0" fill="hold" grpId="0" nodeType="clickEffect">
                                  <p:stCondLst>
                                    <p:cond delay="0"/>
                                  </p:stCondLst>
                                  <p:childTnLst>
                                    <p:animEffect transition="out" filter="fade">
                                      <p:cBhvr>
                                        <p:cTn id="30" dur="1000" accel="50000">
                                          <p:stCondLst>
                                            <p:cond delay="0"/>
                                          </p:stCondLst>
                                        </p:cTn>
                                        <p:tgtEl>
                                          <p:spTgt spid="199698"/>
                                        </p:tgtEl>
                                      </p:cBhvr>
                                    </p:animEffect>
                                    <p:anim calcmode="lin" valueType="num">
                                      <p:cBhvr>
                                        <p:cTn id="31" dur="500" accel="50000">
                                          <p:stCondLst>
                                            <p:cond delay="0"/>
                                          </p:stCondLst>
                                        </p:cTn>
                                        <p:tgtEl>
                                          <p:spTgt spid="199698"/>
                                        </p:tgtEl>
                                        <p:attrNameLst>
                                          <p:attrName>ppt_y</p:attrName>
                                        </p:attrNameLst>
                                      </p:cBhvr>
                                      <p:tavLst>
                                        <p:tav tm="0">
                                          <p:val>
                                            <p:strVal val="ppt_y"/>
                                          </p:val>
                                        </p:tav>
                                        <p:tav tm="100000">
                                          <p:val>
                                            <p:strVal val="ppt_y+.1"/>
                                          </p:val>
                                        </p:tav>
                                      </p:tavLst>
                                    </p:anim>
                                    <p:anim calcmode="lin" valueType="num">
                                      <p:cBhvr>
                                        <p:cTn id="32" dur="500" decel="50000">
                                          <p:stCondLst>
                                            <p:cond delay="500"/>
                                          </p:stCondLst>
                                        </p:cTn>
                                        <p:tgtEl>
                                          <p:spTgt spid="199698"/>
                                        </p:tgtEl>
                                        <p:attrNameLst>
                                          <p:attrName>ppt_y</p:attrName>
                                        </p:attrNameLst>
                                      </p:cBhvr>
                                      <p:tavLst>
                                        <p:tav tm="0">
                                          <p:val>
                                            <p:strVal val="ppt_y"/>
                                          </p:val>
                                        </p:tav>
                                        <p:tav tm="100000">
                                          <p:val>
                                            <p:strVal val="ppt_y-.1"/>
                                          </p:val>
                                        </p:tav>
                                      </p:tavLst>
                                    </p:anim>
                                    <p:anim calcmode="lin" valueType="num">
                                      <p:cBhvr>
                                        <p:cTn id="33" dur="500" accel="50000">
                                          <p:stCondLst>
                                            <p:cond delay="500"/>
                                          </p:stCondLst>
                                        </p:cTn>
                                        <p:tgtEl>
                                          <p:spTgt spid="199698"/>
                                        </p:tgtEl>
                                        <p:attrNameLst>
                                          <p:attrName>ppt_x</p:attrName>
                                        </p:attrNameLst>
                                      </p:cBhvr>
                                      <p:tavLst>
                                        <p:tav tm="0">
                                          <p:val>
                                            <p:strVal val="ppt_x"/>
                                          </p:val>
                                        </p:tav>
                                        <p:tav tm="100000">
                                          <p:val>
                                            <p:strVal val="ppt_x+.4"/>
                                          </p:val>
                                        </p:tav>
                                      </p:tavLst>
                                    </p:anim>
                                    <p:anim calcmode="lin" valueType="num">
                                      <p:cBhvr>
                                        <p:cTn id="34" dur="1000"/>
                                        <p:tgtEl>
                                          <p:spTgt spid="199698"/>
                                        </p:tgtEl>
                                        <p:attrNameLst>
                                          <p:attrName>ppt_h</p:attrName>
                                        </p:attrNameLst>
                                      </p:cBhvr>
                                      <p:tavLst>
                                        <p:tav tm="0">
                                          <p:val>
                                            <p:strVal val="ppt_h"/>
                                          </p:val>
                                        </p:tav>
                                        <p:tav tm="100000">
                                          <p:val>
                                            <p:strVal val="ppt_h"/>
                                          </p:val>
                                        </p:tav>
                                      </p:tavLst>
                                    </p:anim>
                                    <p:anim calcmode="lin" valueType="num">
                                      <p:cBhvr>
                                        <p:cTn id="35" dur="500" accel="50000">
                                          <p:stCondLst>
                                            <p:cond delay="0"/>
                                          </p:stCondLst>
                                        </p:cTn>
                                        <p:tgtEl>
                                          <p:spTgt spid="199698"/>
                                        </p:tgtEl>
                                        <p:attrNameLst>
                                          <p:attrName>ppt_w</p:attrName>
                                        </p:attrNameLst>
                                      </p:cBhvr>
                                      <p:tavLst>
                                        <p:tav tm="0">
                                          <p:val>
                                            <p:strVal val="ppt_w"/>
                                          </p:val>
                                        </p:tav>
                                        <p:tav tm="100000">
                                          <p:val>
                                            <p:strVal val="ppt_w*.05"/>
                                          </p:val>
                                        </p:tav>
                                      </p:tavLst>
                                    </p:anim>
                                    <p:anim calcmode="lin" valueType="num">
                                      <p:cBhvr>
                                        <p:cTn id="36" dur="500" decel="50000">
                                          <p:stCondLst>
                                            <p:cond delay="500"/>
                                          </p:stCondLst>
                                        </p:cTn>
                                        <p:tgtEl>
                                          <p:spTgt spid="199698"/>
                                        </p:tgtEl>
                                        <p:attrNameLst>
                                          <p:attrName>ppt_w</p:attrName>
                                        </p:attrNameLst>
                                      </p:cBhvr>
                                      <p:tavLst>
                                        <p:tav tm="0">
                                          <p:val>
                                            <p:strVal val="ppt_w"/>
                                          </p:val>
                                        </p:tav>
                                        <p:tav tm="100000">
                                          <p:val>
                                            <p:strVal val="ppt_w/.05"/>
                                          </p:val>
                                        </p:tav>
                                      </p:tavLst>
                                    </p:anim>
                                    <p:anim calcmode="lin" valueType="num">
                                      <p:cBhvr>
                                        <p:cTn id="37" dur="500" accel="50000">
                                          <p:stCondLst>
                                            <p:cond delay="500"/>
                                          </p:stCondLst>
                                        </p:cTn>
                                        <p:tgtEl>
                                          <p:spTgt spid="199698"/>
                                        </p:tgtEl>
                                        <p:attrNameLst>
                                          <p:attrName>style.rotation</p:attrName>
                                        </p:attrNameLst>
                                      </p:cBhvr>
                                      <p:tavLst>
                                        <p:tav tm="0">
                                          <p:val>
                                            <p:fltVal val="0"/>
                                          </p:val>
                                        </p:tav>
                                        <p:tav tm="100000">
                                          <p:val>
                                            <p:fltVal val="-90"/>
                                          </p:val>
                                        </p:tav>
                                      </p:tavLst>
                                    </p:anim>
                                    <p:set>
                                      <p:cBhvr>
                                        <p:cTn id="38" dur="1" fill="hold">
                                          <p:stCondLst>
                                            <p:cond delay="999"/>
                                          </p:stCondLst>
                                        </p:cTn>
                                        <p:tgtEl>
                                          <p:spTgt spid="199698"/>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0" presetClass="entr" presetSubtype="0" fill="hold" grpId="0" nodeType="clickEffect">
                                  <p:stCondLst>
                                    <p:cond delay="0"/>
                                  </p:stCondLst>
                                  <p:childTnLst>
                                    <p:set>
                                      <p:cBhvr>
                                        <p:cTn id="42" dur="1" fill="hold">
                                          <p:stCondLst>
                                            <p:cond delay="0"/>
                                          </p:stCondLst>
                                        </p:cTn>
                                        <p:tgtEl>
                                          <p:spTgt spid="199687"/>
                                        </p:tgtEl>
                                        <p:attrNameLst>
                                          <p:attrName>style.visibility</p:attrName>
                                        </p:attrNameLst>
                                      </p:cBhvr>
                                      <p:to>
                                        <p:strVal val="visible"/>
                                      </p:to>
                                    </p:set>
                                    <p:animEffect transition="in" filter="wedge">
                                      <p:cBhvr>
                                        <p:cTn id="43" dur="2000"/>
                                        <p:tgtEl>
                                          <p:spTgt spid="19968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0" presetClass="entr" presetSubtype="0" fill="hold" grpId="0" nodeType="clickEffect">
                                  <p:stCondLst>
                                    <p:cond delay="0"/>
                                  </p:stCondLst>
                                  <p:childTnLst>
                                    <p:set>
                                      <p:cBhvr>
                                        <p:cTn id="47" dur="1" fill="hold">
                                          <p:stCondLst>
                                            <p:cond delay="0"/>
                                          </p:stCondLst>
                                        </p:cTn>
                                        <p:tgtEl>
                                          <p:spTgt spid="199694"/>
                                        </p:tgtEl>
                                        <p:attrNameLst>
                                          <p:attrName>style.visibility</p:attrName>
                                        </p:attrNameLst>
                                      </p:cBhvr>
                                      <p:to>
                                        <p:strVal val="visible"/>
                                      </p:to>
                                    </p:set>
                                    <p:animEffect transition="in" filter="wedge">
                                      <p:cBhvr>
                                        <p:cTn id="48" dur="2000"/>
                                        <p:tgtEl>
                                          <p:spTgt spid="19969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0" presetClass="entr" presetSubtype="0" fill="hold" nodeType="clickEffect">
                                  <p:stCondLst>
                                    <p:cond delay="0"/>
                                  </p:stCondLst>
                                  <p:childTnLst>
                                    <p:set>
                                      <p:cBhvr>
                                        <p:cTn id="52" dur="1" fill="hold">
                                          <p:stCondLst>
                                            <p:cond delay="0"/>
                                          </p:stCondLst>
                                        </p:cTn>
                                        <p:tgtEl>
                                          <p:spTgt spid="199692"/>
                                        </p:tgtEl>
                                        <p:attrNameLst>
                                          <p:attrName>style.visibility</p:attrName>
                                        </p:attrNameLst>
                                      </p:cBhvr>
                                      <p:to>
                                        <p:strVal val="visible"/>
                                      </p:to>
                                    </p:set>
                                    <p:animEffect transition="in" filter="wedge">
                                      <p:cBhvr>
                                        <p:cTn id="53" dur="2000"/>
                                        <p:tgtEl>
                                          <p:spTgt spid="19969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0" presetClass="entr" presetSubtype="0" fill="hold" nodeType="clickEffect">
                                  <p:stCondLst>
                                    <p:cond delay="0"/>
                                  </p:stCondLst>
                                  <p:childTnLst>
                                    <p:set>
                                      <p:cBhvr>
                                        <p:cTn id="57" dur="1" fill="hold">
                                          <p:stCondLst>
                                            <p:cond delay="0"/>
                                          </p:stCondLst>
                                        </p:cTn>
                                        <p:tgtEl>
                                          <p:spTgt spid="199695"/>
                                        </p:tgtEl>
                                        <p:attrNameLst>
                                          <p:attrName>style.visibility</p:attrName>
                                        </p:attrNameLst>
                                      </p:cBhvr>
                                      <p:to>
                                        <p:strVal val="visible"/>
                                      </p:to>
                                    </p:set>
                                    <p:animEffect transition="in" filter="wedge">
                                      <p:cBhvr>
                                        <p:cTn id="58" dur="2000"/>
                                        <p:tgtEl>
                                          <p:spTgt spid="19969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0" presetClass="entr" presetSubtype="0" fill="hold" nodeType="clickEffect">
                                  <p:stCondLst>
                                    <p:cond delay="0"/>
                                  </p:stCondLst>
                                  <p:childTnLst>
                                    <p:set>
                                      <p:cBhvr>
                                        <p:cTn id="62" dur="1" fill="hold">
                                          <p:stCondLst>
                                            <p:cond delay="0"/>
                                          </p:stCondLst>
                                        </p:cTn>
                                        <p:tgtEl>
                                          <p:spTgt spid="199696"/>
                                        </p:tgtEl>
                                        <p:attrNameLst>
                                          <p:attrName>style.visibility</p:attrName>
                                        </p:attrNameLst>
                                      </p:cBhvr>
                                      <p:to>
                                        <p:strVal val="visible"/>
                                      </p:to>
                                    </p:set>
                                    <p:animEffect transition="in" filter="wedge">
                                      <p:cBhvr>
                                        <p:cTn id="63" dur="2000"/>
                                        <p:tgtEl>
                                          <p:spTgt spid="19969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2" presetClass="exit" presetSubtype="0" fill="hold" nodeType="clickEffect">
                                  <p:stCondLst>
                                    <p:cond delay="0"/>
                                  </p:stCondLst>
                                  <p:childTnLst>
                                    <p:animEffect transition="out" filter="fade">
                                      <p:cBhvr>
                                        <p:cTn id="67" dur="1000"/>
                                        <p:tgtEl>
                                          <p:spTgt spid="199696"/>
                                        </p:tgtEl>
                                      </p:cBhvr>
                                    </p:animEffect>
                                    <p:anim calcmode="lin" valueType="num">
                                      <p:cBhvr>
                                        <p:cTn id="68" dur="1000"/>
                                        <p:tgtEl>
                                          <p:spTgt spid="199696"/>
                                        </p:tgtEl>
                                        <p:attrNameLst>
                                          <p:attrName>ppt_x</p:attrName>
                                        </p:attrNameLst>
                                      </p:cBhvr>
                                      <p:tavLst>
                                        <p:tav tm="0">
                                          <p:val>
                                            <p:strVal val="ppt_x"/>
                                          </p:val>
                                        </p:tav>
                                        <p:tav tm="100000">
                                          <p:val>
                                            <p:strVal val="ppt_x"/>
                                          </p:val>
                                        </p:tav>
                                      </p:tavLst>
                                    </p:anim>
                                    <p:anim calcmode="lin" valueType="num">
                                      <p:cBhvr>
                                        <p:cTn id="69" dur="1000"/>
                                        <p:tgtEl>
                                          <p:spTgt spid="199696"/>
                                        </p:tgtEl>
                                        <p:attrNameLst>
                                          <p:attrName>ppt_y</p:attrName>
                                        </p:attrNameLst>
                                      </p:cBhvr>
                                      <p:tavLst>
                                        <p:tav tm="0">
                                          <p:val>
                                            <p:strVal val="ppt_y"/>
                                          </p:val>
                                        </p:tav>
                                        <p:tav tm="100000">
                                          <p:val>
                                            <p:strVal val="ppt_y+.1"/>
                                          </p:val>
                                        </p:tav>
                                      </p:tavLst>
                                    </p:anim>
                                    <p:set>
                                      <p:cBhvr>
                                        <p:cTn id="70" dur="1" fill="hold">
                                          <p:stCondLst>
                                            <p:cond delay="999"/>
                                          </p:stCondLst>
                                        </p:cTn>
                                        <p:tgtEl>
                                          <p:spTgt spid="199696"/>
                                        </p:tgtEl>
                                        <p:attrNameLst>
                                          <p:attrName>style.visibility</p:attrName>
                                        </p:attrNameLst>
                                      </p:cBhvr>
                                      <p:to>
                                        <p:strVal val="hidden"/>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20" presetClass="entr" presetSubtype="0" fill="hold" nodeType="clickEffect">
                                  <p:stCondLst>
                                    <p:cond delay="0"/>
                                  </p:stCondLst>
                                  <p:childTnLst>
                                    <p:set>
                                      <p:cBhvr>
                                        <p:cTn id="74" dur="1" fill="hold">
                                          <p:stCondLst>
                                            <p:cond delay="0"/>
                                          </p:stCondLst>
                                        </p:cTn>
                                        <p:tgtEl>
                                          <p:spTgt spid="199699"/>
                                        </p:tgtEl>
                                        <p:attrNameLst>
                                          <p:attrName>style.visibility</p:attrName>
                                        </p:attrNameLst>
                                      </p:cBhvr>
                                      <p:to>
                                        <p:strVal val="visible"/>
                                      </p:to>
                                    </p:set>
                                    <p:animEffect transition="in" filter="wedge">
                                      <p:cBhvr>
                                        <p:cTn id="75" dur="2000"/>
                                        <p:tgtEl>
                                          <p:spTgt spid="19969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0" presetClass="entr" presetSubtype="0" fill="hold" grpId="1" nodeType="clickEffect">
                                  <p:stCondLst>
                                    <p:cond delay="0"/>
                                  </p:stCondLst>
                                  <p:childTnLst>
                                    <p:set>
                                      <p:cBhvr>
                                        <p:cTn id="79" dur="1" fill="hold">
                                          <p:stCondLst>
                                            <p:cond delay="0"/>
                                          </p:stCondLst>
                                        </p:cTn>
                                        <p:tgtEl>
                                          <p:spTgt spid="199698"/>
                                        </p:tgtEl>
                                        <p:attrNameLst>
                                          <p:attrName>style.visibility</p:attrName>
                                        </p:attrNameLst>
                                      </p:cBhvr>
                                      <p:to>
                                        <p:strVal val="visible"/>
                                      </p:to>
                                    </p:set>
                                    <p:animEffect transition="in" filter="wedge">
                                      <p:cBhvr>
                                        <p:cTn id="80" dur="2000"/>
                                        <p:tgtEl>
                                          <p:spTgt spid="1996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199700"/>
                                        </p:tgtEl>
                                        <p:attrNameLst>
                                          <p:attrName>style.visibility</p:attrName>
                                        </p:attrNameLst>
                                      </p:cBhvr>
                                      <p:to>
                                        <p:strVal val="visible"/>
                                      </p:to>
                                    </p:set>
                                    <p:animEffect transition="in" filter="wedge">
                                      <p:cBhvr>
                                        <p:cTn id="85" dur="2000"/>
                                        <p:tgtEl>
                                          <p:spTgt spid="199700"/>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0" presetClass="entr" presetSubtype="0" fill="hold" grpId="0" nodeType="clickEffect">
                                  <p:stCondLst>
                                    <p:cond delay="0"/>
                                  </p:stCondLst>
                                  <p:childTnLst>
                                    <p:set>
                                      <p:cBhvr>
                                        <p:cTn id="89" dur="1" fill="hold">
                                          <p:stCondLst>
                                            <p:cond delay="0"/>
                                          </p:stCondLst>
                                        </p:cTn>
                                        <p:tgtEl>
                                          <p:spTgt spid="199697"/>
                                        </p:tgtEl>
                                        <p:attrNameLst>
                                          <p:attrName>style.visibility</p:attrName>
                                        </p:attrNameLst>
                                      </p:cBhvr>
                                      <p:to>
                                        <p:strVal val="visible"/>
                                      </p:to>
                                    </p:set>
                                    <p:animEffect transition="in" filter="wedge">
                                      <p:cBhvr>
                                        <p:cTn id="90" dur="2000"/>
                                        <p:tgtEl>
                                          <p:spTgt spid="19969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0" presetClass="entr" presetSubtype="0" fill="hold" nodeType="clickEffect">
                                  <p:stCondLst>
                                    <p:cond delay="0"/>
                                  </p:stCondLst>
                                  <p:childTnLst>
                                    <p:set>
                                      <p:cBhvr>
                                        <p:cTn id="94" dur="1" fill="hold">
                                          <p:stCondLst>
                                            <p:cond delay="0"/>
                                          </p:stCondLst>
                                        </p:cTn>
                                        <p:tgtEl>
                                          <p:spTgt spid="199696"/>
                                        </p:tgtEl>
                                        <p:attrNameLst>
                                          <p:attrName>style.visibility</p:attrName>
                                        </p:attrNameLst>
                                      </p:cBhvr>
                                      <p:to>
                                        <p:strVal val="visible"/>
                                      </p:to>
                                    </p:set>
                                    <p:animEffect transition="in" filter="wedge">
                                      <p:cBhvr>
                                        <p:cTn id="95" dur="2000"/>
                                        <p:tgtEl>
                                          <p:spTgt spid="199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animBg="1"/>
      <p:bldP spid="199684" grpId="0" animBg="1"/>
      <p:bldP spid="199686" grpId="0" animBg="1"/>
      <p:bldP spid="199687" grpId="0" animBg="1"/>
      <p:bldP spid="199688" grpId="0" animBg="1"/>
      <p:bldP spid="199694" grpId="0" animBg="1"/>
      <p:bldP spid="199697" grpId="0" animBg="1"/>
      <p:bldP spid="199698" grpId="0" animBg="1"/>
      <p:bldP spid="199698" grpId="1" animBg="1"/>
      <p:bldP spid="199700"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3"/>
          <p:cNvSpPr>
            <a:spLocks noChangeArrowheads="1"/>
          </p:cNvSpPr>
          <p:nvPr/>
        </p:nvSpPr>
        <p:spPr bwMode="auto">
          <a:xfrm>
            <a:off x="3814763" y="1341438"/>
            <a:ext cx="4562475" cy="187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it-IT" altLang="it-IT" sz="4800">
                <a:solidFill>
                  <a:schemeClr val="bg1"/>
                </a:solidFill>
                <a:latin typeface="Arial" panose="020B0604020202020204" pitchFamily="34" charset="0"/>
              </a:rPr>
              <a:t>Momenti </a:t>
            </a:r>
          </a:p>
          <a:p>
            <a:pPr algn="ctr" eaLnBrk="1" hangingPunct="1">
              <a:lnSpc>
                <a:spcPct val="100000"/>
              </a:lnSpc>
              <a:spcBef>
                <a:spcPct val="0"/>
              </a:spcBef>
              <a:buFontTx/>
              <a:buNone/>
            </a:pPr>
            <a:r>
              <a:rPr lang="it-IT" altLang="it-IT" sz="4800">
                <a:solidFill>
                  <a:schemeClr val="bg1"/>
                </a:solidFill>
                <a:latin typeface="Arial" panose="020B0604020202020204" pitchFamily="34" charset="0"/>
              </a:rPr>
              <a:t>del funerale</a:t>
            </a:r>
          </a:p>
          <a:p>
            <a:pPr algn="ctr" eaLnBrk="1" hangingPunct="1">
              <a:lnSpc>
                <a:spcPct val="100000"/>
              </a:lnSpc>
              <a:spcBef>
                <a:spcPct val="0"/>
              </a:spcBef>
              <a:buFontTx/>
              <a:buNone/>
            </a:pPr>
            <a:r>
              <a:rPr lang="it-IT" altLang="it-IT" sz="2000">
                <a:solidFill>
                  <a:schemeClr val="bg1"/>
                </a:solidFill>
                <a:latin typeface="Arial" panose="020B0604020202020204" pitchFamily="34" charset="0"/>
              </a:rPr>
              <a:t>(foto d’archivio)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26" name="Picture 3" descr="- App0005 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549275"/>
            <a:ext cx="7916862"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4"/>
          <p:cNvSpPr>
            <a:spLocks noChangeArrowheads="1"/>
          </p:cNvSpPr>
          <p:nvPr/>
        </p:nvSpPr>
        <p:spPr bwMode="auto">
          <a:xfrm>
            <a:off x="6024563" y="333375"/>
            <a:ext cx="215900" cy="62642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850" name="Picture 3" descr="08  Vescovo di Kidapa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1196975"/>
            <a:ext cx="3519487" cy="5038725"/>
          </a:xfrm>
          <a:prstGeom prst="rect">
            <a:avLst/>
          </a:prstGeom>
          <a:noFill/>
          <a:ln w="9525">
            <a:solidFill>
              <a:srgbClr val="F0F5C1"/>
            </a:solidFill>
            <a:miter lim="800000"/>
            <a:headEnd/>
            <a:tailEnd/>
          </a:ln>
          <a:extLst>
            <a:ext uri="{909E8E84-426E-40DD-AFC4-6F175D3DCCD1}">
              <a14:hiddenFill xmlns:a14="http://schemas.microsoft.com/office/drawing/2010/main">
                <a:solidFill>
                  <a:srgbClr val="FFFFFF"/>
                </a:solidFill>
              </a14:hiddenFill>
            </a:ext>
          </a:extLst>
        </p:spPr>
      </p:pic>
      <p:sp>
        <p:nvSpPr>
          <p:cNvPr id="206851" name="Rectangle 4"/>
          <p:cNvSpPr>
            <a:spLocks noChangeArrowheads="1"/>
          </p:cNvSpPr>
          <p:nvPr/>
        </p:nvSpPr>
        <p:spPr bwMode="auto">
          <a:xfrm>
            <a:off x="3143250" y="404813"/>
            <a:ext cx="5967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2400">
                <a:solidFill>
                  <a:schemeClr val="bg1"/>
                </a:solidFill>
                <a:latin typeface="Arial" panose="020B0604020202020204" pitchFamily="34" charset="0"/>
              </a:rPr>
              <a:t>Il vescovo di Kidapawan parla al microfono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8898" name="Picture 3" descr="06 Cory + funerali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5" y="419100"/>
            <a:ext cx="88201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4"/>
          <p:cNvSpPr>
            <a:spLocks noChangeArrowheads="1"/>
          </p:cNvSpPr>
          <p:nvPr/>
        </p:nvSpPr>
        <p:spPr bwMode="auto">
          <a:xfrm>
            <a:off x="438150" y="2774950"/>
            <a:ext cx="4827588" cy="368300"/>
          </a:xfrm>
          <a:prstGeom prst="rect">
            <a:avLst/>
          </a:prstGeom>
          <a:solidFill>
            <a:srgbClr val="F0F5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sz="1800" b="1">
                <a:latin typeface="Arial" panose="020B0604020202020204" pitchFamily="34" charset="0"/>
              </a:rPr>
              <a:t>Il Presidente delle Filippine visita la tomba</a:t>
            </a:r>
          </a:p>
        </p:txBody>
      </p:sp>
      <p:sp>
        <p:nvSpPr>
          <p:cNvPr id="208900" name="Rectangle 5"/>
          <p:cNvSpPr>
            <a:spLocks noChangeArrowheads="1"/>
          </p:cNvSpPr>
          <p:nvPr/>
        </p:nvSpPr>
        <p:spPr bwMode="auto">
          <a:xfrm>
            <a:off x="2063750" y="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2400">
                <a:solidFill>
                  <a:schemeClr val="bg1"/>
                </a:solidFill>
                <a:latin typeface="Arial" panose="020B0604020202020204" pitchFamily="34" charset="0"/>
              </a:rPr>
              <a:t>Il funerale</a:t>
            </a:r>
          </a:p>
        </p:txBody>
      </p:sp>
      <p:sp>
        <p:nvSpPr>
          <p:cNvPr id="2" name="Rettangolo 1"/>
          <p:cNvSpPr/>
          <p:nvPr/>
        </p:nvSpPr>
        <p:spPr>
          <a:xfrm>
            <a:off x="6165850" y="333375"/>
            <a:ext cx="242888" cy="6191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 name="Rettangolo 2"/>
          <p:cNvSpPr/>
          <p:nvPr/>
        </p:nvSpPr>
        <p:spPr>
          <a:xfrm>
            <a:off x="1416050" y="3500438"/>
            <a:ext cx="9432925" cy="288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0946" name="Picture 3" descr="z A funerale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1341438"/>
            <a:ext cx="7077075"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Rectangle 4"/>
          <p:cNvSpPr>
            <a:spLocks noChangeArrowheads="1"/>
          </p:cNvSpPr>
          <p:nvPr/>
        </p:nvSpPr>
        <p:spPr bwMode="auto">
          <a:xfrm>
            <a:off x="2351088" y="403225"/>
            <a:ext cx="3033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2400">
                <a:solidFill>
                  <a:schemeClr val="bg1"/>
                </a:solidFill>
                <a:latin typeface="Arial" panose="020B0604020202020204" pitchFamily="34" charset="0"/>
              </a:rPr>
              <a:t>Momenti del funerale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11970" name="Picture 3" descr="Filippine 02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825" y="981075"/>
            <a:ext cx="8748713" cy="5595938"/>
          </a:xfrm>
          <a:prstGeom prst="rect">
            <a:avLst/>
          </a:prstGeom>
          <a:noFill/>
          <a:ln w="9525">
            <a:solidFill>
              <a:srgbClr val="F0F5C1"/>
            </a:solidFill>
            <a:miter lim="800000"/>
            <a:headEnd/>
            <a:tailEnd/>
          </a:ln>
          <a:extLst>
            <a:ext uri="{909E8E84-426E-40DD-AFC4-6F175D3DCCD1}">
              <a14:hiddenFill xmlns:a14="http://schemas.microsoft.com/office/drawing/2010/main">
                <a:solidFill>
                  <a:srgbClr val="FFFFFF"/>
                </a:solidFill>
              </a14:hiddenFill>
            </a:ext>
          </a:extLst>
        </p:spPr>
      </p:pic>
      <p:sp>
        <p:nvSpPr>
          <p:cNvPr id="211971" name="Rectangle 4"/>
          <p:cNvSpPr>
            <a:spLocks noChangeArrowheads="1"/>
          </p:cNvSpPr>
          <p:nvPr/>
        </p:nvSpPr>
        <p:spPr bwMode="auto">
          <a:xfrm>
            <a:off x="1703388" y="188913"/>
            <a:ext cx="8732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2400">
                <a:solidFill>
                  <a:schemeClr val="bg1"/>
                </a:solidFill>
                <a:latin typeface="Arial" panose="020B0604020202020204" pitchFamily="34" charset="0"/>
              </a:rPr>
              <a:t>La cattedrale di Kidapawan dove avvenne il funerale di p. Tullio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4018" name="Picture 2" descr="App0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190500"/>
            <a:ext cx="8820150" cy="64071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4019" name="Rectangle 3"/>
          <p:cNvSpPr>
            <a:spLocks noChangeArrowheads="1"/>
          </p:cNvSpPr>
          <p:nvPr/>
        </p:nvSpPr>
        <p:spPr bwMode="auto">
          <a:xfrm>
            <a:off x="3935413" y="260350"/>
            <a:ext cx="2160587" cy="503238"/>
          </a:xfrm>
          <a:prstGeom prst="rect">
            <a:avLst/>
          </a:prstGeom>
          <a:solidFill>
            <a:schemeClr val="bg1"/>
          </a:solidFill>
          <a:ln w="571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214020" name="Rectangle 4"/>
          <p:cNvSpPr>
            <a:spLocks noChangeArrowheads="1"/>
          </p:cNvSpPr>
          <p:nvPr/>
        </p:nvSpPr>
        <p:spPr bwMode="auto">
          <a:xfrm>
            <a:off x="1919288" y="5157788"/>
            <a:ext cx="2016125" cy="13668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214021" name="Rectangle 5"/>
          <p:cNvSpPr>
            <a:spLocks noChangeArrowheads="1"/>
          </p:cNvSpPr>
          <p:nvPr/>
        </p:nvSpPr>
        <p:spPr bwMode="auto">
          <a:xfrm>
            <a:off x="3935413" y="1196975"/>
            <a:ext cx="2016125" cy="50403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214022" name="Rectangle 6"/>
          <p:cNvSpPr>
            <a:spLocks noChangeArrowheads="1"/>
          </p:cNvSpPr>
          <p:nvPr/>
        </p:nvSpPr>
        <p:spPr bwMode="auto">
          <a:xfrm>
            <a:off x="6096000" y="0"/>
            <a:ext cx="4572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pic>
        <p:nvPicPr>
          <p:cNvPr id="211975" name="Picture 7" descr="- Salvador Dali 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263" y="188913"/>
            <a:ext cx="3541712" cy="647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4" name="Rectangle 8"/>
          <p:cNvSpPr>
            <a:spLocks noChangeArrowheads="1"/>
          </p:cNvSpPr>
          <p:nvPr/>
        </p:nvSpPr>
        <p:spPr bwMode="auto">
          <a:xfrm>
            <a:off x="6527800" y="6524625"/>
            <a:ext cx="3889375" cy="3333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211977" name="Rectangle 9"/>
          <p:cNvSpPr>
            <a:spLocks noChangeArrowheads="1"/>
          </p:cNvSpPr>
          <p:nvPr/>
        </p:nvSpPr>
        <p:spPr bwMode="auto">
          <a:xfrm>
            <a:off x="6527800" y="4221163"/>
            <a:ext cx="3889375" cy="24479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211978" name="Rectangle 10"/>
          <p:cNvSpPr>
            <a:spLocks noChangeArrowheads="1"/>
          </p:cNvSpPr>
          <p:nvPr/>
        </p:nvSpPr>
        <p:spPr bwMode="auto">
          <a:xfrm>
            <a:off x="1847850" y="188913"/>
            <a:ext cx="3455988" cy="100806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1975"/>
                                        </p:tgtEl>
                                        <p:attrNameLst>
                                          <p:attrName>style.visibility</p:attrName>
                                        </p:attrNameLst>
                                      </p:cBhvr>
                                      <p:to>
                                        <p:strVal val="visible"/>
                                      </p:to>
                                    </p:set>
                                    <p:animEffect transition="in" filter="fade">
                                      <p:cBhvr>
                                        <p:cTn id="7" dur="2000"/>
                                        <p:tgtEl>
                                          <p:spTgt spid="2119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211977"/>
                                        </p:tgtEl>
                                      </p:cBhvr>
                                    </p:animEffect>
                                    <p:set>
                                      <p:cBhvr>
                                        <p:cTn id="12" dur="1" fill="hold">
                                          <p:stCondLst>
                                            <p:cond delay="1999"/>
                                          </p:stCondLst>
                                        </p:cTn>
                                        <p:tgtEl>
                                          <p:spTgt spid="21197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211978"/>
                                        </p:tgtEl>
                                        <p:attrNameLst>
                                          <p:attrName>style.visibility</p:attrName>
                                        </p:attrNameLst>
                                      </p:cBhvr>
                                      <p:to>
                                        <p:strVal val="visible"/>
                                      </p:to>
                                    </p:set>
                                    <p:animEffect transition="in" filter="wedge">
                                      <p:cBhvr>
                                        <p:cTn id="17" dur="2000"/>
                                        <p:tgtEl>
                                          <p:spTgt spid="211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7" grpId="0" animBg="1"/>
      <p:bldP spid="2119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body" idx="4294967295"/>
          </p:nvPr>
        </p:nvSpPr>
        <p:spPr>
          <a:xfrm>
            <a:off x="1554324" y="962726"/>
            <a:ext cx="9083352" cy="4932548"/>
          </a:xfrm>
          <a:solidFill>
            <a:srgbClr val="F0F5C1"/>
          </a:solidFill>
          <a:ln>
            <a:solidFill>
              <a:schemeClr val="tx1"/>
            </a:solidFill>
            <a:miter lim="800000"/>
            <a:headEnd/>
            <a:tailEnd/>
          </a:ln>
        </p:spPr>
        <p:txBody>
          <a:bodyPr/>
          <a:lstStyle/>
          <a:p>
            <a:pPr eaLnBrk="1" hangingPunct="1">
              <a:lnSpc>
                <a:spcPct val="150000"/>
              </a:lnSpc>
            </a:pPr>
            <a:r>
              <a:rPr lang="it-IT" altLang="it-IT" dirty="0" smtClean="0"/>
              <a:t>Inizia per Tullio il periodo più tormentato della sua vita interiore, in un ambiente che lo vedeva già prete. Ora deve vivere come gli altri, in una vita completamente diversa da quella del seminario. </a:t>
            </a:r>
          </a:p>
          <a:p>
            <a:pPr eaLnBrk="1" hangingPunct="1">
              <a:lnSpc>
                <a:spcPct val="150000"/>
              </a:lnSpc>
            </a:pPr>
            <a:r>
              <a:rPr lang="it-IT" altLang="it-IT" dirty="0" smtClean="0"/>
              <a:t>Il parroco di Sacchetta, don Nardino Menotti, oltre ad invogliare i giovani della sua età ad accoglierlo e ad amarlo, lo aiuta a valorizzare tutto ciò che ha imparato in seminario.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3" descr="- tul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063" y="831850"/>
            <a:ext cx="7127875" cy="519588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7090" name="Picture 3" descr="- tul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476250"/>
            <a:ext cx="6911975" cy="5757863"/>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3" descr="- tullio sec 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641350"/>
            <a:ext cx="7915275"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3" descr="- tullio sec 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658813"/>
            <a:ext cx="7916862"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ln w="38100">
            <a:solidFill>
              <a:schemeClr val="tx1"/>
            </a:solidFill>
            <a:miter lim="800000"/>
            <a:headEnd/>
            <a:tailEnd/>
          </a:ln>
        </p:spPr>
        <p:txBody>
          <a:bodyPr/>
          <a:lstStyle/>
          <a:p>
            <a:pPr eaLnBrk="1" hangingPunct="1"/>
            <a:r>
              <a:rPr lang="it-IT" altLang="it-IT" b="1" smtClean="0">
                <a:solidFill>
                  <a:schemeClr val="bg1"/>
                </a:solidFill>
                <a:latin typeface="Arial" panose="020B0604020202020204" pitchFamily="34" charset="0"/>
                <a:cs typeface="Arial" panose="020B0604020202020204" pitchFamily="34" charset="0"/>
              </a:rPr>
              <a:t>La tomba di P. Tullio</a:t>
            </a:r>
          </a:p>
        </p:txBody>
      </p:sp>
      <p:pic>
        <p:nvPicPr>
          <p:cNvPr id="220163" name="Picture 4" descr="Filippine 01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475" y="2133600"/>
            <a:ext cx="6877050" cy="4397375"/>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1186" name="Picture 3" descr="Filippine 01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8463" y="476250"/>
            <a:ext cx="3775075" cy="59055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2210" name="Picture 3" descr="Filippine 0163"/>
          <p:cNvPicPr>
            <a:picLocks noChangeAspect="1" noChangeArrowheads="1"/>
          </p:cNvPicPr>
          <p:nvPr/>
        </p:nvPicPr>
        <p:blipFill>
          <a:blip r:embed="rId2" cstate="print">
            <a:extLst>
              <a:ext uri="{28A0092B-C50C-407E-A947-70E740481C1C}">
                <a14:useLocalDpi xmlns:a14="http://schemas.microsoft.com/office/drawing/2010/main" val="0"/>
              </a:ext>
            </a:extLst>
          </a:blip>
          <a:srcRect l="10970" t="17155" r="4572" b="-2"/>
          <a:stretch>
            <a:fillRect/>
          </a:stretch>
        </p:blipFill>
        <p:spPr bwMode="auto">
          <a:xfrm>
            <a:off x="2770188" y="1343025"/>
            <a:ext cx="6651625" cy="41719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3234" name="Picture 3" descr="Filippine 016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0" y="911225"/>
            <a:ext cx="7874000" cy="50371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body" idx="4294967295"/>
          </p:nvPr>
        </p:nvSpPr>
        <p:spPr>
          <a:xfrm>
            <a:off x="1981200" y="333375"/>
            <a:ext cx="8229600" cy="6191250"/>
          </a:xfrm>
          <a:solidFill>
            <a:srgbClr val="F0F5C1"/>
          </a:solidFill>
          <a:ln>
            <a:solidFill>
              <a:schemeClr val="tx1"/>
            </a:solidFill>
            <a:miter lim="800000"/>
            <a:headEnd/>
            <a:tailEnd/>
          </a:ln>
        </p:spPr>
        <p:txBody>
          <a:bodyPr/>
          <a:lstStyle/>
          <a:p>
            <a:pPr eaLnBrk="1" hangingPunct="1">
              <a:buFontTx/>
              <a:buNone/>
            </a:pPr>
            <a:endParaRPr lang="it-IT" altLang="it-IT" smtClean="0"/>
          </a:p>
          <a:p>
            <a:pPr eaLnBrk="1" hangingPunct="1">
              <a:buFontTx/>
              <a:buNone/>
            </a:pPr>
            <a:r>
              <a:rPr lang="it-IT" altLang="it-IT" smtClean="0"/>
              <a:t>Ogni anno, nell’anniversario della morte di p. Tullio, l’undici aprile, si celebra la giornata dei martiri cristiani </a:t>
            </a:r>
          </a:p>
          <a:p>
            <a:pPr eaLnBrk="1" hangingPunct="1">
              <a:buFontTx/>
              <a:buNone/>
            </a:pPr>
            <a:r>
              <a:rPr lang="it-IT" altLang="it-IT" smtClean="0"/>
              <a:t>Nell’Anno Santo 2000, papa Giovanni Paolo II include fra i “Testimoni della fede” del XX secolo p. Tullio Favali, assieme a Madre Teresa di Calcutta e molti altri. </a:t>
            </a:r>
          </a:p>
          <a:p>
            <a:pPr eaLnBrk="1" hangingPunct="1">
              <a:buFontTx/>
              <a:buNone/>
            </a:pPr>
            <a:r>
              <a:rPr lang="it-IT" altLang="it-IT" smtClean="0"/>
              <a:t>Il solenne riconoscimento è avvenuto in una domenica di maggio, in piazza San Pietro a Roma. </a:t>
            </a:r>
          </a:p>
          <a:p>
            <a:pPr eaLnBrk="1" hangingPunct="1">
              <a:buFontTx/>
              <a:buNone/>
            </a:pPr>
            <a:r>
              <a:rPr lang="it-IT" altLang="it-IT" smtClean="0"/>
              <a:t>Dalla provincia di Mantova erano presenti la sorella Licia e alcuni intimi amici di p. Tullio.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body" idx="4294967295"/>
          </p:nvPr>
        </p:nvSpPr>
        <p:spPr>
          <a:xfrm>
            <a:off x="1981200" y="1087438"/>
            <a:ext cx="8939213" cy="4683125"/>
          </a:xfrm>
          <a:solidFill>
            <a:srgbClr val="F0F5C1"/>
          </a:solidFill>
          <a:ln>
            <a:solidFill>
              <a:schemeClr val="tx1"/>
            </a:solidFill>
            <a:miter lim="800000"/>
            <a:headEnd/>
            <a:tailEnd/>
          </a:ln>
        </p:spPr>
        <p:txBody>
          <a:bodyPr rtlCol="0">
            <a:normAutofit fontScale="92500"/>
          </a:bodyPr>
          <a:lstStyle/>
          <a:p>
            <a:pPr eaLnBrk="1" fontAlgn="auto" hangingPunct="1">
              <a:spcAft>
                <a:spcPts val="0"/>
              </a:spcAft>
              <a:buFontTx/>
              <a:buNone/>
              <a:defRPr/>
            </a:pPr>
            <a:endParaRPr lang="it-IT" altLang="it-IT" dirty="0"/>
          </a:p>
          <a:p>
            <a:pPr eaLnBrk="1" fontAlgn="auto" hangingPunct="1">
              <a:lnSpc>
                <a:spcPct val="150000"/>
              </a:lnSpc>
              <a:spcAft>
                <a:spcPts val="0"/>
              </a:spcAft>
              <a:buFontTx/>
              <a:buNone/>
              <a:defRPr/>
            </a:pPr>
            <a:r>
              <a:rPr lang="it-IT" altLang="it-IT" dirty="0"/>
              <a:t>P. Geremia ha pubblicamente dichiarato ai giornali e alle radio nazionali filippine </a:t>
            </a:r>
            <a:r>
              <a:rPr lang="it-IT" altLang="it-IT" b="1" dirty="0"/>
              <a:t>il suo perdono cristiano</a:t>
            </a:r>
            <a:r>
              <a:rPr lang="it-IT" altLang="it-IT" dirty="0"/>
              <a:t>. </a:t>
            </a:r>
          </a:p>
          <a:p>
            <a:pPr eaLnBrk="1" fontAlgn="auto" hangingPunct="1">
              <a:lnSpc>
                <a:spcPct val="150000"/>
              </a:lnSpc>
              <a:spcAft>
                <a:spcPts val="0"/>
              </a:spcAft>
              <a:buFontTx/>
              <a:buNone/>
              <a:defRPr/>
            </a:pPr>
            <a:r>
              <a:rPr lang="it-IT" altLang="it-IT" dirty="0"/>
              <a:t>Tuttavia non approva che siano rilasciati dalle carceri i fratelli </a:t>
            </a:r>
            <a:r>
              <a:rPr lang="it-IT" altLang="it-IT" dirty="0" err="1"/>
              <a:t>Manero</a:t>
            </a:r>
            <a:r>
              <a:rPr lang="it-IT" altLang="it-IT" dirty="0"/>
              <a:t>, perché ancora oggi sono estremamente pericolosi, non ammettono tutti i loro delitti e non vogliono collaborare con la giustizia, rivelando i veri mandanti.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body" idx="4294967295"/>
          </p:nvPr>
        </p:nvSpPr>
        <p:spPr>
          <a:xfrm>
            <a:off x="1338300" y="620688"/>
            <a:ext cx="9515400" cy="5616624"/>
          </a:xfrm>
          <a:solidFill>
            <a:srgbClr val="F0F5C1"/>
          </a:solidFill>
          <a:ln>
            <a:solidFill>
              <a:schemeClr val="tx1"/>
            </a:solidFill>
            <a:miter lim="800000"/>
            <a:headEnd/>
            <a:tailEnd/>
          </a:ln>
        </p:spPr>
        <p:txBody>
          <a:bodyPr/>
          <a:lstStyle/>
          <a:p>
            <a:pPr eaLnBrk="1" hangingPunct="1"/>
            <a:endParaRPr lang="it-IT" altLang="it-IT" dirty="0" smtClean="0"/>
          </a:p>
          <a:p>
            <a:pPr eaLnBrk="1" hangingPunct="1">
              <a:lnSpc>
                <a:spcPct val="150000"/>
              </a:lnSpc>
            </a:pPr>
            <a:r>
              <a:rPr lang="it-IT" altLang="it-IT" dirty="0" smtClean="0"/>
              <a:t>In breve tempo Tullio diventa una presenza molto importante nella parrocchia, al punto da essere scelto come responsabile di numerose attività, comprese quelle del gruppo liturgico, della catechesi e dell’Azione Cattolica; </a:t>
            </a:r>
          </a:p>
          <a:p>
            <a:pPr eaLnBrk="1" hangingPunct="1">
              <a:lnSpc>
                <a:spcPct val="150000"/>
              </a:lnSpc>
              <a:buFontTx/>
              <a:buNone/>
            </a:pPr>
            <a:r>
              <a:rPr lang="it-IT" altLang="it-IT" dirty="0" smtClean="0"/>
              <a:t>   si inserisce in una affiatata compagnia di amici, che lo accolgono benevolmente, senza giudicarlo e, soprattutto, senza lasciarlo mai solo.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body" idx="4294967295"/>
          </p:nvPr>
        </p:nvSpPr>
        <p:spPr>
          <a:xfrm>
            <a:off x="1981200" y="512763"/>
            <a:ext cx="8229600" cy="5832475"/>
          </a:xfrm>
          <a:solidFill>
            <a:srgbClr val="F0F5C1"/>
          </a:solidFill>
          <a:ln>
            <a:solidFill>
              <a:schemeClr val="tx1"/>
            </a:solidFill>
            <a:miter lim="800000"/>
            <a:headEnd/>
            <a:tailEnd/>
          </a:ln>
        </p:spPr>
        <p:txBody>
          <a:bodyPr rtlCol="0">
            <a:normAutofit fontScale="92500" lnSpcReduction="10000"/>
          </a:bodyPr>
          <a:lstStyle/>
          <a:p>
            <a:pPr eaLnBrk="1" fontAlgn="auto" hangingPunct="1">
              <a:spcAft>
                <a:spcPts val="0"/>
              </a:spcAft>
              <a:buFontTx/>
              <a:buNone/>
              <a:defRPr/>
            </a:pPr>
            <a:endParaRPr lang="it-IT" altLang="it-IT" dirty="0"/>
          </a:p>
          <a:p>
            <a:pPr eaLnBrk="1" fontAlgn="auto" hangingPunct="1">
              <a:lnSpc>
                <a:spcPct val="150000"/>
              </a:lnSpc>
              <a:spcAft>
                <a:spcPts val="0"/>
              </a:spcAft>
              <a:buFontTx/>
              <a:buNone/>
              <a:defRPr/>
            </a:pPr>
            <a:r>
              <a:rPr lang="it-IT" altLang="it-IT" dirty="0"/>
              <a:t>La madre di p. Tullio, signora </a:t>
            </a:r>
            <a:r>
              <a:rPr lang="it-IT" altLang="it-IT" b="1" dirty="0"/>
              <a:t>Elide </a:t>
            </a:r>
            <a:r>
              <a:rPr lang="it-IT" altLang="it-IT" b="1" dirty="0" err="1"/>
              <a:t>Bertellini</a:t>
            </a:r>
            <a:r>
              <a:rPr lang="it-IT" altLang="it-IT" dirty="0"/>
              <a:t>, appena venne a sapere della notizia, soffrì immensamente. </a:t>
            </a:r>
          </a:p>
          <a:p>
            <a:pPr eaLnBrk="1" fontAlgn="auto" hangingPunct="1">
              <a:lnSpc>
                <a:spcPct val="150000"/>
              </a:lnSpc>
              <a:spcAft>
                <a:spcPts val="0"/>
              </a:spcAft>
              <a:buFontTx/>
              <a:buNone/>
              <a:defRPr/>
            </a:pPr>
            <a:r>
              <a:rPr lang="it-IT" altLang="it-IT" dirty="0"/>
              <a:t>Racconta la sorella Licia che sua madre fu una donna di grande fede, che seppe soffrire in silenzio senza mai far pesare il suo dolore ai familiari. </a:t>
            </a:r>
          </a:p>
          <a:p>
            <a:pPr eaLnBrk="1" fontAlgn="auto" hangingPunct="1">
              <a:lnSpc>
                <a:spcPct val="150000"/>
              </a:lnSpc>
              <a:spcAft>
                <a:spcPts val="0"/>
              </a:spcAft>
              <a:buFontTx/>
              <a:buNone/>
              <a:defRPr/>
            </a:pPr>
            <a:r>
              <a:rPr lang="it-IT" altLang="it-IT" dirty="0"/>
              <a:t>Accettò il grande sacrificio di non poter partecipare ai funerali di suo figlio, e che fosse sepolto lontano, là dove i barbari prepotenti non avevano risparmiato neppure la vita di un sacerdote missionario.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body" idx="4294967295"/>
          </p:nvPr>
        </p:nvSpPr>
        <p:spPr>
          <a:xfrm>
            <a:off x="911225" y="296863"/>
            <a:ext cx="10369550" cy="6264275"/>
          </a:xfrm>
          <a:solidFill>
            <a:srgbClr val="F0F5C1"/>
          </a:solidFill>
          <a:ln>
            <a:solidFill>
              <a:schemeClr val="tx1"/>
            </a:solidFill>
            <a:miter lim="800000"/>
            <a:headEnd/>
            <a:tailEnd/>
          </a:ln>
        </p:spPr>
        <p:txBody>
          <a:bodyPr rtlCol="0">
            <a:normAutofit fontScale="92500" lnSpcReduction="10000"/>
          </a:bodyPr>
          <a:lstStyle/>
          <a:p>
            <a:pPr eaLnBrk="1" fontAlgn="auto" hangingPunct="1">
              <a:spcAft>
                <a:spcPts val="0"/>
              </a:spcAft>
              <a:defRPr/>
            </a:pPr>
            <a:endParaRPr lang="it-IT" altLang="it-IT" sz="1000" dirty="0"/>
          </a:p>
          <a:p>
            <a:pPr eaLnBrk="1" fontAlgn="auto" hangingPunct="1">
              <a:lnSpc>
                <a:spcPct val="150000"/>
              </a:lnSpc>
              <a:spcAft>
                <a:spcPts val="0"/>
              </a:spcAft>
              <a:defRPr/>
            </a:pPr>
            <a:r>
              <a:rPr lang="it-IT" altLang="it-IT" dirty="0"/>
              <a:t>L’eccezionalità di questa donna emergerà nelle confidenze più intime a P. Giulio Mariani:</a:t>
            </a:r>
          </a:p>
          <a:p>
            <a:pPr eaLnBrk="1" fontAlgn="auto" hangingPunct="1">
              <a:lnSpc>
                <a:spcPct val="150000"/>
              </a:lnSpc>
              <a:spcAft>
                <a:spcPts val="0"/>
              </a:spcAft>
              <a:defRPr/>
            </a:pPr>
            <a:endParaRPr lang="it-IT" altLang="it-IT" sz="1200" dirty="0"/>
          </a:p>
          <a:p>
            <a:pPr eaLnBrk="1" fontAlgn="auto" hangingPunct="1">
              <a:lnSpc>
                <a:spcPct val="150000"/>
              </a:lnSpc>
              <a:spcAft>
                <a:spcPts val="0"/>
              </a:spcAft>
              <a:buFontTx/>
              <a:buNone/>
              <a:defRPr/>
            </a:pPr>
            <a:r>
              <a:rPr lang="it-IT" altLang="it-IT" dirty="0">
                <a:latin typeface="Comic Sans MS" panose="030F0702030302020204" pitchFamily="66" charset="0"/>
              </a:rPr>
              <a:t>« Un giorno, </a:t>
            </a:r>
            <a:r>
              <a:rPr lang="it-IT" altLang="it-IT" dirty="0"/>
              <a:t>- racconta p. Mariani -,</a:t>
            </a:r>
            <a:r>
              <a:rPr lang="it-IT" altLang="it-IT" dirty="0">
                <a:latin typeface="Comic Sans MS" panose="030F0702030302020204" pitchFamily="66" charset="0"/>
              </a:rPr>
              <a:t> ritornato in Italia per un breve periodo, andai subito a salutare i familiari di p. Tullio. </a:t>
            </a:r>
          </a:p>
          <a:p>
            <a:pPr eaLnBrk="1" fontAlgn="auto" hangingPunct="1">
              <a:lnSpc>
                <a:spcPct val="150000"/>
              </a:lnSpc>
              <a:spcAft>
                <a:spcPts val="0"/>
              </a:spcAft>
              <a:buFontTx/>
              <a:buNone/>
              <a:defRPr/>
            </a:pPr>
            <a:r>
              <a:rPr lang="it-IT" altLang="it-IT" dirty="0">
                <a:latin typeface="Comic Sans MS" panose="030F0702030302020204" pitchFamily="66" charset="0"/>
              </a:rPr>
              <a:t>Io e la madre di P. Tullio ci mettemmo in disparte, poi la ascoltai e dalle sue parole semplici, ma sofferte, emerse una testimonianza di fede incredibile e sconvolgente: </a:t>
            </a:r>
          </a:p>
          <a:p>
            <a:pPr eaLnBrk="1" fontAlgn="auto" hangingPunct="1">
              <a:lnSpc>
                <a:spcPct val="150000"/>
              </a:lnSpc>
              <a:spcAft>
                <a:spcPts val="0"/>
              </a:spcAft>
              <a:buFontTx/>
              <a:buNone/>
              <a:defRPr/>
            </a:pPr>
            <a:r>
              <a:rPr lang="it-IT" altLang="it-IT" b="1" dirty="0">
                <a:latin typeface="Comic Sans MS" panose="030F0702030302020204" pitchFamily="66" charset="0"/>
              </a:rPr>
              <a:t>disse chiaramente che ogni giorno pregava per coloro che avevano ucciso suo figlio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body" idx="4294967295"/>
          </p:nvPr>
        </p:nvSpPr>
        <p:spPr>
          <a:xfrm>
            <a:off x="1774825" y="333375"/>
            <a:ext cx="8642350" cy="6191250"/>
          </a:xfrm>
          <a:solidFill>
            <a:srgbClr val="F0F5C1"/>
          </a:solidFill>
          <a:ln>
            <a:solidFill>
              <a:schemeClr val="tx1"/>
            </a:solidFill>
            <a:miter lim="800000"/>
            <a:headEnd/>
            <a:tailEnd/>
          </a:ln>
        </p:spPr>
        <p:txBody>
          <a:bodyPr rtlCol="0">
            <a:normAutofit lnSpcReduction="10000"/>
          </a:bodyPr>
          <a:lstStyle/>
          <a:p>
            <a:pPr eaLnBrk="1" fontAlgn="auto" hangingPunct="1">
              <a:spcAft>
                <a:spcPts val="0"/>
              </a:spcAft>
              <a:buFontTx/>
              <a:buNone/>
              <a:defRPr/>
            </a:pPr>
            <a:endParaRPr lang="it-IT" altLang="it-IT" sz="1000" dirty="0"/>
          </a:p>
          <a:p>
            <a:pPr eaLnBrk="1" fontAlgn="auto" hangingPunct="1">
              <a:spcAft>
                <a:spcPts val="0"/>
              </a:spcAft>
              <a:buFontTx/>
              <a:buNone/>
              <a:defRPr/>
            </a:pPr>
            <a:r>
              <a:rPr lang="it-IT" altLang="it-IT" dirty="0"/>
              <a:t>Chiese il favore che qualche padre del PIME andasse in carcere a far visita agli assassini di suo figlio, per riferire loro che li ricordava ogni giorno nelle preghiere e che Gesù insegna a perdonare…</a:t>
            </a:r>
          </a:p>
          <a:p>
            <a:pPr eaLnBrk="1" fontAlgn="auto" hangingPunct="1">
              <a:spcAft>
                <a:spcPts val="0"/>
              </a:spcAft>
              <a:buFontTx/>
              <a:buNone/>
              <a:defRPr/>
            </a:pPr>
            <a:endParaRPr lang="it-IT" altLang="it-IT" dirty="0"/>
          </a:p>
          <a:p>
            <a:pPr eaLnBrk="1" fontAlgn="auto" hangingPunct="1">
              <a:spcAft>
                <a:spcPts val="0"/>
              </a:spcAft>
              <a:buFontTx/>
              <a:buNone/>
              <a:defRPr/>
            </a:pPr>
            <a:r>
              <a:rPr lang="it-IT" altLang="it-IT" dirty="0"/>
              <a:t>Il 25 luglio 1985, i padri Sebastiano D'Ambra e Piero </a:t>
            </a:r>
            <a:r>
              <a:rPr lang="it-IT" altLang="it-IT" dirty="0" err="1"/>
              <a:t>Gheddo</a:t>
            </a:r>
            <a:r>
              <a:rPr lang="it-IT" altLang="it-IT" dirty="0"/>
              <a:t>, hanno avuto la possibilità di vedere i due killer di p. Tullio, per un'ora circa di colloquio. </a:t>
            </a:r>
          </a:p>
          <a:p>
            <a:pPr eaLnBrk="1" fontAlgn="auto" hangingPunct="1">
              <a:spcAft>
                <a:spcPts val="0"/>
              </a:spcAft>
              <a:buFontTx/>
              <a:buNone/>
              <a:defRPr/>
            </a:pPr>
            <a:r>
              <a:rPr lang="it-IT" altLang="it-IT" dirty="0"/>
              <a:t>La visita è stata sofferta. </a:t>
            </a:r>
          </a:p>
          <a:p>
            <a:pPr eaLnBrk="1" fontAlgn="auto" hangingPunct="1">
              <a:spcAft>
                <a:spcPts val="0"/>
              </a:spcAft>
              <a:buFontTx/>
              <a:buNone/>
              <a:defRPr/>
            </a:pPr>
            <a:r>
              <a:rPr lang="it-IT" altLang="it-IT" dirty="0"/>
              <a:t>La linea di difesa dei fratelli </a:t>
            </a:r>
            <a:r>
              <a:rPr lang="it-IT" altLang="it-IT" dirty="0" err="1"/>
              <a:t>Manero</a:t>
            </a:r>
            <a:r>
              <a:rPr lang="it-IT" altLang="it-IT" dirty="0"/>
              <a:t> consisteva nel negare sempre tutto. </a:t>
            </a:r>
          </a:p>
          <a:p>
            <a:pPr eaLnBrk="1" fontAlgn="auto" hangingPunct="1">
              <a:spcAft>
                <a:spcPts val="0"/>
              </a:spcAft>
              <a:buFontTx/>
              <a:buNone/>
              <a:defRPr/>
            </a:pPr>
            <a:r>
              <a:rPr lang="it-IT" altLang="it-IT" dirty="0"/>
              <a:t>Erano certi che i testimoni del delitto, intimoriti dalle atroci e continue uccisioni, non avrebbero mai avuto il coraggio di denunciarli.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29378" name="Picture 3" descr="05 I Manero +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8388" y="547688"/>
            <a:ext cx="75152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30402" name="Picture 4" descr="App0026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333375"/>
            <a:ext cx="4011612" cy="6335713"/>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31426" name="Picture 3" descr="z I fratelli Manero al proces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188" y="1042988"/>
            <a:ext cx="6905625" cy="4772025"/>
          </a:xfrm>
          <a:prstGeom prst="rect">
            <a:avLst/>
          </a:prstGeom>
          <a:noFill/>
          <a:ln w="9525">
            <a:solidFill>
              <a:srgbClr val="F0F5C1"/>
            </a:solidFill>
            <a:miter lim="800000"/>
            <a:headEnd/>
            <a:tailEnd/>
          </a:ln>
          <a:extLst>
            <a:ext uri="{909E8E84-426E-40DD-AFC4-6F175D3DCCD1}">
              <a14:hiddenFill xmlns:a14="http://schemas.microsoft.com/office/drawing/2010/main">
                <a:solidFill>
                  <a:srgbClr val="FFFFFF"/>
                </a:solidFill>
              </a14:hiddenFill>
            </a:ext>
          </a:extLst>
        </p:spPr>
      </p:pic>
      <p:sp>
        <p:nvSpPr>
          <p:cNvPr id="231427" name="Rectangle 4"/>
          <p:cNvSpPr>
            <a:spLocks noChangeArrowheads="1"/>
          </p:cNvSpPr>
          <p:nvPr/>
        </p:nvSpPr>
        <p:spPr bwMode="auto">
          <a:xfrm>
            <a:off x="4872038" y="188913"/>
            <a:ext cx="24860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a:solidFill>
                  <a:schemeClr val="bg1"/>
                </a:solidFill>
                <a:latin typeface="Arial" panose="020B0604020202020204" pitchFamily="34" charset="0"/>
              </a:rPr>
              <a:t>I killer Manero</a:t>
            </a:r>
            <a:r>
              <a:rPr lang="it-IT" altLang="it-IT" sz="1800">
                <a:latin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body" idx="4294967295"/>
          </p:nvPr>
        </p:nvSpPr>
        <p:spPr>
          <a:xfrm>
            <a:off x="1981200" y="296863"/>
            <a:ext cx="8229600" cy="6264275"/>
          </a:xfrm>
          <a:solidFill>
            <a:srgbClr val="F0F5C1"/>
          </a:solidFill>
          <a:ln>
            <a:solidFill>
              <a:schemeClr val="tx1"/>
            </a:solidFill>
            <a:miter lim="800000"/>
            <a:headEnd/>
            <a:tailEnd/>
          </a:ln>
        </p:spPr>
        <p:txBody>
          <a:bodyPr rtlCol="0">
            <a:normAutofit fontScale="92500" lnSpcReduction="10000"/>
          </a:bodyPr>
          <a:lstStyle/>
          <a:p>
            <a:pPr eaLnBrk="1" fontAlgn="auto" hangingPunct="1">
              <a:spcAft>
                <a:spcPts val="0"/>
              </a:spcAft>
              <a:buFontTx/>
              <a:buNone/>
              <a:defRPr/>
            </a:pPr>
            <a:endParaRPr lang="it-IT" altLang="it-IT" sz="1200" dirty="0"/>
          </a:p>
          <a:p>
            <a:pPr eaLnBrk="1" fontAlgn="auto" hangingPunct="1">
              <a:spcAft>
                <a:spcPts val="0"/>
              </a:spcAft>
              <a:buFontTx/>
              <a:buNone/>
              <a:defRPr/>
            </a:pPr>
            <a:r>
              <a:rPr lang="it-IT" altLang="it-IT" dirty="0"/>
              <a:t>Una preghiera pubblicata da p. Geremia nel suo diario. </a:t>
            </a:r>
          </a:p>
          <a:p>
            <a:pPr eaLnBrk="1" fontAlgn="auto" hangingPunct="1">
              <a:spcAft>
                <a:spcPts val="0"/>
              </a:spcAft>
              <a:buFontTx/>
              <a:buNone/>
              <a:defRPr/>
            </a:pPr>
            <a:r>
              <a:rPr lang="it-IT" altLang="it-IT" dirty="0"/>
              <a:t>In essa si può trovare il segreto della felicità di molti missionari:</a:t>
            </a:r>
          </a:p>
          <a:p>
            <a:pPr lvl="1" eaLnBrk="1" fontAlgn="auto" hangingPunct="1">
              <a:spcAft>
                <a:spcPts val="0"/>
              </a:spcAft>
              <a:buFontTx/>
              <a:buNone/>
              <a:defRPr/>
            </a:pPr>
            <a:endParaRPr lang="it-IT" altLang="it-IT" sz="1000" dirty="0"/>
          </a:p>
          <a:p>
            <a:pPr lvl="1" eaLnBrk="1" fontAlgn="auto" hangingPunct="1">
              <a:lnSpc>
                <a:spcPct val="150000"/>
              </a:lnSpc>
              <a:spcAft>
                <a:spcPts val="0"/>
              </a:spcAft>
              <a:buFontTx/>
              <a:buNone/>
              <a:defRPr/>
            </a:pPr>
            <a:r>
              <a:rPr lang="it-IT" altLang="it-IT" dirty="0">
                <a:latin typeface="Comic Sans MS" panose="030F0702030302020204" pitchFamily="66" charset="0"/>
              </a:rPr>
              <a:t>O Dio, mandaci dei pazzi!</a:t>
            </a:r>
          </a:p>
          <a:p>
            <a:pPr lvl="1" eaLnBrk="1" fontAlgn="auto" hangingPunct="1">
              <a:lnSpc>
                <a:spcPct val="150000"/>
              </a:lnSpc>
              <a:spcAft>
                <a:spcPts val="0"/>
              </a:spcAft>
              <a:buFontTx/>
              <a:buNone/>
              <a:defRPr/>
            </a:pPr>
            <a:r>
              <a:rPr lang="it-IT" altLang="it-IT" dirty="0">
                <a:latin typeface="Comic Sans MS" panose="030F0702030302020204" pitchFamily="66" charset="0"/>
              </a:rPr>
              <a:t>coloro che si lasciano coinvolgere totalmente,</a:t>
            </a:r>
          </a:p>
          <a:p>
            <a:pPr lvl="1" eaLnBrk="1" fontAlgn="auto" hangingPunct="1">
              <a:lnSpc>
                <a:spcPct val="150000"/>
              </a:lnSpc>
              <a:spcAft>
                <a:spcPts val="0"/>
              </a:spcAft>
              <a:buFontTx/>
              <a:buNone/>
              <a:defRPr/>
            </a:pPr>
            <a:r>
              <a:rPr lang="it-IT" altLang="it-IT" dirty="0">
                <a:latin typeface="Comic Sans MS" panose="030F0702030302020204" pitchFamily="66" charset="0"/>
              </a:rPr>
              <a:t>coloro che dimenticano se stessi,</a:t>
            </a:r>
          </a:p>
          <a:p>
            <a:pPr lvl="1" eaLnBrk="1" fontAlgn="auto" hangingPunct="1">
              <a:lnSpc>
                <a:spcPct val="150000"/>
              </a:lnSpc>
              <a:spcAft>
                <a:spcPts val="0"/>
              </a:spcAft>
              <a:buFontTx/>
              <a:buNone/>
              <a:defRPr/>
            </a:pPr>
            <a:r>
              <a:rPr lang="it-IT" altLang="it-IT" dirty="0">
                <a:latin typeface="Comic Sans MS" panose="030F0702030302020204" pitchFamily="66" charset="0"/>
              </a:rPr>
              <a:t>coloro che amano non solo a parole,</a:t>
            </a:r>
          </a:p>
          <a:p>
            <a:pPr lvl="1" eaLnBrk="1" fontAlgn="auto" hangingPunct="1">
              <a:lnSpc>
                <a:spcPct val="150000"/>
              </a:lnSpc>
              <a:spcAft>
                <a:spcPts val="0"/>
              </a:spcAft>
              <a:buFontTx/>
              <a:buNone/>
              <a:defRPr/>
            </a:pPr>
            <a:r>
              <a:rPr lang="it-IT" altLang="it-IT" dirty="0">
                <a:latin typeface="Comic Sans MS" panose="030F0702030302020204" pitchFamily="66" charset="0"/>
              </a:rPr>
              <a:t>coloro che veramente danno la loro vita fino in fondo.</a:t>
            </a:r>
          </a:p>
          <a:p>
            <a:pPr lvl="1" eaLnBrk="1" fontAlgn="auto" hangingPunct="1">
              <a:lnSpc>
                <a:spcPct val="150000"/>
              </a:lnSpc>
              <a:spcAft>
                <a:spcPts val="0"/>
              </a:spcAft>
              <a:buFontTx/>
              <a:buNone/>
              <a:defRPr/>
            </a:pPr>
            <a:r>
              <a:rPr lang="it-IT" altLang="it-IT" dirty="0">
                <a:latin typeface="Comic Sans MS" panose="030F0702030302020204" pitchFamily="66" charset="0"/>
              </a:rPr>
              <a:t>Dacci pazzi, decisi e appassionati;</a:t>
            </a:r>
          </a:p>
          <a:p>
            <a:pPr lvl="1" eaLnBrk="1" fontAlgn="auto" hangingPunct="1">
              <a:lnSpc>
                <a:spcPct val="150000"/>
              </a:lnSpc>
              <a:spcAft>
                <a:spcPts val="0"/>
              </a:spcAft>
              <a:buFontTx/>
              <a:buNone/>
              <a:defRPr/>
            </a:pPr>
            <a:r>
              <a:rPr lang="it-IT" altLang="it-IT" dirty="0">
                <a:latin typeface="Comic Sans MS" panose="030F0702030302020204" pitchFamily="66" charset="0"/>
              </a:rPr>
              <a:t>uomini capaci di passare dalla parte dell'insicurezza,</a:t>
            </a:r>
          </a:p>
          <a:p>
            <a:pPr lvl="1" eaLnBrk="1" fontAlgn="auto" hangingPunct="1">
              <a:lnSpc>
                <a:spcPct val="150000"/>
              </a:lnSpc>
              <a:spcAft>
                <a:spcPts val="0"/>
              </a:spcAft>
              <a:buFontTx/>
              <a:buNone/>
              <a:defRPr/>
            </a:pPr>
            <a:r>
              <a:rPr lang="it-IT" altLang="it-IT" dirty="0">
                <a:latin typeface="Comic Sans MS" panose="030F0702030302020204" pitchFamily="66" charset="0"/>
              </a:rPr>
              <a:t>nell'incognito e nell'incertezza della povertà.</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22726">
              <a:srgbClr val="44546A"/>
            </a:gs>
            <a:gs pos="85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body" idx="4294967295"/>
          </p:nvPr>
        </p:nvSpPr>
        <p:spPr>
          <a:xfrm>
            <a:off x="1752600" y="296863"/>
            <a:ext cx="8686800" cy="6264275"/>
          </a:xfrm>
          <a:solidFill>
            <a:srgbClr val="F0F5C1"/>
          </a:solidFill>
          <a:ln>
            <a:solidFill>
              <a:schemeClr val="tx1"/>
            </a:solidFill>
            <a:miter lim="800000"/>
            <a:headEnd/>
            <a:tailEnd/>
          </a:ln>
        </p:spPr>
        <p:txBody>
          <a:bodyPr/>
          <a:lstStyle/>
          <a:p>
            <a:pPr lvl="1" eaLnBrk="1" hangingPunct="1">
              <a:buFontTx/>
              <a:buNone/>
            </a:pPr>
            <a:r>
              <a:rPr lang="it-IT" altLang="it-IT" smtClean="0">
                <a:latin typeface="Comic Sans MS" panose="030F0702030302020204" pitchFamily="66" charset="0"/>
              </a:rPr>
              <a:t>Dacci pazzi che accettano di scomparire tra le masse,</a:t>
            </a:r>
          </a:p>
          <a:p>
            <a:pPr lvl="1" eaLnBrk="1" hangingPunct="1">
              <a:buFontTx/>
              <a:buNone/>
            </a:pPr>
            <a:r>
              <a:rPr lang="it-IT" altLang="it-IT" smtClean="0">
                <a:latin typeface="Comic Sans MS" panose="030F0702030302020204" pitchFamily="66" charset="0"/>
              </a:rPr>
              <a:t>senza pretendere di erigere i propri piedistalli,</a:t>
            </a:r>
          </a:p>
          <a:p>
            <a:pPr lvl="1" eaLnBrk="1" hangingPunct="1">
              <a:buFontTx/>
              <a:buNone/>
            </a:pPr>
            <a:r>
              <a:rPr lang="it-IT" altLang="it-IT" smtClean="0">
                <a:latin typeface="Comic Sans MS" panose="030F0702030302020204" pitchFamily="66" charset="0"/>
              </a:rPr>
              <a:t>senza usare la propria superiorità a proprio vantaggio.</a:t>
            </a:r>
          </a:p>
          <a:p>
            <a:pPr lvl="1" eaLnBrk="1" hangingPunct="1">
              <a:buFontTx/>
              <a:buNone/>
            </a:pPr>
            <a:r>
              <a:rPr lang="it-IT" altLang="it-IT" smtClean="0">
                <a:latin typeface="Comic Sans MS" panose="030F0702030302020204" pitchFamily="66" charset="0"/>
              </a:rPr>
              <a:t>Dacci pazzi, pazzi di oggi</a:t>
            </a:r>
          </a:p>
          <a:p>
            <a:pPr lvl="1" eaLnBrk="1" hangingPunct="1">
              <a:buFontTx/>
              <a:buNone/>
            </a:pPr>
            <a:r>
              <a:rPr lang="it-IT" altLang="it-IT" smtClean="0">
                <a:latin typeface="Comic Sans MS" panose="030F0702030302020204" pitchFamily="66" charset="0"/>
              </a:rPr>
              <a:t>innamorati della vita semplice,</a:t>
            </a:r>
          </a:p>
          <a:p>
            <a:pPr lvl="1" eaLnBrk="1" hangingPunct="1">
              <a:buFontTx/>
              <a:buNone/>
            </a:pPr>
            <a:r>
              <a:rPr lang="it-IT" altLang="it-IT" smtClean="0">
                <a:latin typeface="Comic Sans MS" panose="030F0702030302020204" pitchFamily="66" charset="0"/>
              </a:rPr>
              <a:t>efficienti liberatori degli oppressi,</a:t>
            </a:r>
          </a:p>
          <a:p>
            <a:pPr lvl="1" eaLnBrk="1" hangingPunct="1">
              <a:buFontTx/>
              <a:buNone/>
            </a:pPr>
            <a:r>
              <a:rPr lang="it-IT" altLang="it-IT" smtClean="0">
                <a:latin typeface="Comic Sans MS" panose="030F0702030302020204" pitchFamily="66" charset="0"/>
              </a:rPr>
              <a:t>amanti della pace, puri di cuore,</a:t>
            </a:r>
          </a:p>
          <a:p>
            <a:pPr lvl="1" eaLnBrk="1" hangingPunct="1">
              <a:buFontTx/>
              <a:buNone/>
            </a:pPr>
            <a:r>
              <a:rPr lang="it-IT" altLang="it-IT" smtClean="0">
                <a:latin typeface="Comic Sans MS" panose="030F0702030302020204" pitchFamily="66" charset="0"/>
              </a:rPr>
              <a:t>determinati a non tradire mai,</a:t>
            </a:r>
          </a:p>
          <a:p>
            <a:pPr lvl="1" eaLnBrk="1" hangingPunct="1">
              <a:buFontTx/>
              <a:buNone/>
            </a:pPr>
            <a:r>
              <a:rPr lang="it-IT" altLang="it-IT" smtClean="0">
                <a:latin typeface="Comic Sans MS" panose="030F0702030302020204" pitchFamily="66" charset="0"/>
              </a:rPr>
              <a:t>pronti ad accettare qualsiasi compito,</a:t>
            </a:r>
          </a:p>
          <a:p>
            <a:pPr lvl="1" eaLnBrk="1" hangingPunct="1">
              <a:buFontTx/>
              <a:buNone/>
            </a:pPr>
            <a:r>
              <a:rPr lang="it-IT" altLang="it-IT" smtClean="0">
                <a:latin typeface="Comic Sans MS" panose="030F0702030302020204" pitchFamily="66" charset="0"/>
              </a:rPr>
              <a:t>ad aiutare dovunque,</a:t>
            </a:r>
          </a:p>
          <a:p>
            <a:pPr lvl="1" eaLnBrk="1" hangingPunct="1">
              <a:buFontTx/>
              <a:buNone/>
            </a:pPr>
            <a:r>
              <a:rPr lang="it-IT" altLang="it-IT" smtClean="0">
                <a:latin typeface="Comic Sans MS" panose="030F0702030302020204" pitchFamily="66" charset="0"/>
              </a:rPr>
              <a:t>liberi e obbedienti,</a:t>
            </a:r>
          </a:p>
          <a:p>
            <a:pPr lvl="1" eaLnBrk="1" hangingPunct="1">
              <a:buFontTx/>
              <a:buNone/>
            </a:pPr>
            <a:r>
              <a:rPr lang="it-IT" altLang="it-IT" smtClean="0">
                <a:latin typeface="Comic Sans MS" panose="030F0702030302020204" pitchFamily="66" charset="0"/>
              </a:rPr>
              <a:t>spontanei e tenaci,</a:t>
            </a:r>
          </a:p>
          <a:p>
            <a:pPr lvl="1" eaLnBrk="1" hangingPunct="1">
              <a:buFontTx/>
              <a:buNone/>
            </a:pPr>
            <a:r>
              <a:rPr lang="it-IT" altLang="it-IT" smtClean="0">
                <a:latin typeface="Comic Sans MS" panose="030F0702030302020204" pitchFamily="66" charset="0"/>
              </a:rPr>
              <a:t>dolci e forti.</a:t>
            </a:r>
          </a:p>
          <a:p>
            <a:pPr lvl="1" eaLnBrk="1" hangingPunct="1">
              <a:buFontTx/>
              <a:buNone/>
            </a:pPr>
            <a:r>
              <a:rPr lang="it-IT" altLang="it-IT" smtClean="0">
                <a:latin typeface="Comic Sans MS" panose="030F0702030302020204" pitchFamily="66" charset="0"/>
              </a:rPr>
              <a:t>Dacci pazzi, Signore, dacci pazzi!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37000">
              <a:srgbClr val="44546A"/>
            </a:gs>
            <a:gs pos="4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body" idx="4294967295"/>
          </p:nvPr>
        </p:nvSpPr>
        <p:spPr>
          <a:xfrm>
            <a:off x="2009775" y="2528888"/>
            <a:ext cx="8172450" cy="1800225"/>
          </a:xfrm>
          <a:solidFill>
            <a:srgbClr val="F0F5C1"/>
          </a:solidFill>
          <a:ln>
            <a:solidFill>
              <a:schemeClr val="tx1"/>
            </a:solidFill>
            <a:miter lim="800000"/>
            <a:headEnd/>
            <a:tailEnd/>
          </a:ln>
        </p:spPr>
        <p:txBody>
          <a:bodyPr rtlCol="0">
            <a:normAutofit/>
          </a:bodyPr>
          <a:lstStyle/>
          <a:p>
            <a:pPr eaLnBrk="1" fontAlgn="auto" hangingPunct="1">
              <a:lnSpc>
                <a:spcPct val="150000"/>
              </a:lnSpc>
              <a:spcAft>
                <a:spcPts val="0"/>
              </a:spcAft>
              <a:defRPr/>
            </a:pPr>
            <a:r>
              <a:rPr lang="it-IT" altLang="it-IT" dirty="0"/>
              <a:t>P. Tullio era sicuramente un innamorato pazzo di Dio </a:t>
            </a:r>
            <a:endParaRPr lang="it-IT" altLang="it-IT" dirty="0" smtClean="0"/>
          </a:p>
          <a:p>
            <a:pPr marL="0" indent="0" eaLnBrk="1" fontAlgn="auto" hangingPunct="1">
              <a:lnSpc>
                <a:spcPct val="150000"/>
              </a:lnSpc>
              <a:spcAft>
                <a:spcPts val="0"/>
              </a:spcAft>
              <a:buFont typeface="Arial" panose="020B0604020202020204" pitchFamily="34" charset="0"/>
              <a:buNone/>
              <a:defRPr/>
            </a:pPr>
            <a:r>
              <a:rPr lang="it-IT" altLang="it-IT" dirty="0" smtClean="0"/>
              <a:t>e </a:t>
            </a:r>
            <a:r>
              <a:rPr lang="it-IT" altLang="it-IT" dirty="0"/>
              <a:t>della vita semplice dei più poveri.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37000">
              <a:srgbClr val="44546A"/>
            </a:gs>
            <a:gs pos="78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body" idx="4294967295"/>
          </p:nvPr>
        </p:nvSpPr>
        <p:spPr>
          <a:xfrm>
            <a:off x="1271588" y="333375"/>
            <a:ext cx="9720262" cy="6191250"/>
          </a:xfrm>
          <a:solidFill>
            <a:srgbClr val="F0F5C1"/>
          </a:solidFill>
          <a:ln>
            <a:solidFill>
              <a:schemeClr val="tx1"/>
            </a:solidFill>
            <a:miter lim="800000"/>
            <a:headEnd/>
            <a:tailEnd/>
          </a:ln>
        </p:spPr>
        <p:txBody>
          <a:bodyPr rtlCol="0">
            <a:normAutofit fontScale="92500"/>
          </a:bodyPr>
          <a:lstStyle/>
          <a:p>
            <a:pPr eaLnBrk="1" fontAlgn="auto" hangingPunct="1">
              <a:spcAft>
                <a:spcPts val="0"/>
              </a:spcAft>
              <a:buFontTx/>
              <a:buNone/>
              <a:defRPr/>
            </a:pPr>
            <a:endParaRPr lang="it-IT" altLang="it-IT" dirty="0"/>
          </a:p>
          <a:p>
            <a:pPr eaLnBrk="1" fontAlgn="auto" hangingPunct="1">
              <a:lnSpc>
                <a:spcPct val="150000"/>
              </a:lnSpc>
              <a:spcAft>
                <a:spcPts val="0"/>
              </a:spcAft>
              <a:buFontTx/>
              <a:buNone/>
              <a:defRPr/>
            </a:pPr>
            <a:r>
              <a:rPr lang="it-IT" altLang="it-IT" dirty="0"/>
              <a:t>Quattro anni dopo, l’undici aprile 1989, esattamente nello stesso giorno dell’anniversario della scomparsa di p. Tullio, muore, all’età di 79 anni, sua madre. </a:t>
            </a:r>
          </a:p>
          <a:p>
            <a:pPr eaLnBrk="1" fontAlgn="auto" hangingPunct="1">
              <a:lnSpc>
                <a:spcPct val="150000"/>
              </a:lnSpc>
              <a:spcAft>
                <a:spcPts val="0"/>
              </a:spcAft>
              <a:buFontTx/>
              <a:buNone/>
              <a:defRPr/>
            </a:pPr>
            <a:r>
              <a:rPr lang="it-IT" altLang="it-IT" dirty="0"/>
              <a:t>Si spegne con terribili dolori lancinanti alla testa esattamente alle ore 11 del mattino; nelle Filippine corrispondono alle 17 del pomeriggio. </a:t>
            </a:r>
          </a:p>
          <a:p>
            <a:pPr eaLnBrk="1" fontAlgn="auto" hangingPunct="1">
              <a:lnSpc>
                <a:spcPct val="150000"/>
              </a:lnSpc>
              <a:spcAft>
                <a:spcPts val="0"/>
              </a:spcAft>
              <a:buFontTx/>
              <a:buNone/>
              <a:defRPr/>
            </a:pPr>
            <a:r>
              <a:rPr lang="it-IT" altLang="it-IT" dirty="0"/>
              <a:t>L’ora di p. Tullio… </a:t>
            </a:r>
          </a:p>
          <a:p>
            <a:pPr eaLnBrk="1" fontAlgn="auto" hangingPunct="1">
              <a:lnSpc>
                <a:spcPct val="150000"/>
              </a:lnSpc>
              <a:spcAft>
                <a:spcPts val="0"/>
              </a:spcAft>
              <a:buFontTx/>
              <a:buNone/>
              <a:defRPr/>
            </a:pPr>
            <a:r>
              <a:rPr lang="it-IT" altLang="it-IT" dirty="0"/>
              <a:t>Una strana coincidenza che ha colpito profondamente tutti gli amici  e i familiari di p. Tullio.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2747963" y="680753"/>
            <a:ext cx="6696075" cy="719137"/>
          </a:xfrm>
          <a:solidFill>
            <a:srgbClr val="EBF2AC"/>
          </a:solidFill>
          <a:ln>
            <a:solidFill>
              <a:srgbClr val="FF0000"/>
            </a:solidFill>
            <a:miter lim="800000"/>
            <a:headEnd/>
            <a:tailEnd/>
          </a:ln>
        </p:spPr>
        <p:txBody>
          <a:bodyPr/>
          <a:lstStyle/>
          <a:p>
            <a:pPr algn="ctr" eaLnBrk="1" hangingPunct="1"/>
            <a:r>
              <a:rPr lang="it-IT" altLang="it-IT" b="1" dirty="0" smtClean="0">
                <a:latin typeface="Arial" panose="020B0604020202020204" pitchFamily="34" charset="0"/>
                <a:cs typeface="Arial" panose="020B0604020202020204" pitchFamily="34" charset="0"/>
              </a:rPr>
              <a:t>P. Tullio </a:t>
            </a:r>
            <a:r>
              <a:rPr lang="it-IT" altLang="it-IT" b="1" dirty="0" err="1" smtClean="0">
                <a:latin typeface="Arial" panose="020B0604020202020204" pitchFamily="34" charset="0"/>
                <a:cs typeface="Arial" panose="020B0604020202020204" pitchFamily="34" charset="0"/>
              </a:rPr>
              <a:t>Favali</a:t>
            </a:r>
            <a:endParaRPr lang="it-IT" altLang="it-IT" b="1" dirty="0" smtClean="0">
              <a:latin typeface="Arial" panose="020B0604020202020204" pitchFamily="34" charset="0"/>
              <a:cs typeface="Arial" panose="020B0604020202020204" pitchFamily="34" charset="0"/>
            </a:endParaRPr>
          </a:p>
        </p:txBody>
      </p:sp>
      <p:sp>
        <p:nvSpPr>
          <p:cNvPr id="3075" name="Rectangle 3"/>
          <p:cNvSpPr>
            <a:spLocks noGrp="1" noChangeArrowheads="1"/>
          </p:cNvSpPr>
          <p:nvPr>
            <p:ph type="subTitle" idx="4294967295"/>
          </p:nvPr>
        </p:nvSpPr>
        <p:spPr>
          <a:xfrm>
            <a:off x="2711624" y="5445224"/>
            <a:ext cx="6768752" cy="1224135"/>
          </a:xfrm>
          <a:solidFill>
            <a:srgbClr val="EBF2AC"/>
          </a:solidFill>
          <a:ln>
            <a:solidFill>
              <a:schemeClr val="tx1"/>
            </a:solidFill>
            <a:miter lim="800000"/>
            <a:headEnd/>
            <a:tailEnd/>
          </a:ln>
        </p:spPr>
        <p:txBody>
          <a:bodyPr/>
          <a:lstStyle/>
          <a:p>
            <a:pPr marL="0" indent="0" algn="ctr" eaLnBrk="1" hangingPunct="1">
              <a:buFont typeface="Arial" panose="020B0604020202020204" pitchFamily="34" charset="0"/>
              <a:buNone/>
            </a:pPr>
            <a:r>
              <a:rPr lang="it-IT" altLang="it-IT" sz="2000" b="1" dirty="0" smtClean="0">
                <a:latin typeface="Arial" panose="020B0604020202020204" pitchFamily="34" charset="0"/>
                <a:cs typeface="Arial" panose="020B0604020202020204" pitchFamily="34" charset="0"/>
              </a:rPr>
              <a:t>Breve presentazione </a:t>
            </a:r>
          </a:p>
          <a:p>
            <a:pPr marL="0" indent="0" algn="ctr" eaLnBrk="1" hangingPunct="1">
              <a:buFont typeface="Arial" panose="020B0604020202020204" pitchFamily="34" charset="0"/>
              <a:buNone/>
            </a:pPr>
            <a:r>
              <a:rPr lang="it-IT" altLang="it-IT" sz="2000" b="1" dirty="0" smtClean="0">
                <a:latin typeface="Arial" panose="020B0604020202020204" pitchFamily="34" charset="0"/>
                <a:cs typeface="Arial" panose="020B0604020202020204" pitchFamily="34" charset="0"/>
              </a:rPr>
              <a:t>sulla vita e sul martirio del p. Tullio </a:t>
            </a:r>
            <a:r>
              <a:rPr lang="it-IT" altLang="it-IT" sz="2000" b="1" dirty="0" err="1" smtClean="0">
                <a:latin typeface="Arial" panose="020B0604020202020204" pitchFamily="34" charset="0"/>
                <a:cs typeface="Arial" panose="020B0604020202020204" pitchFamily="34" charset="0"/>
              </a:rPr>
              <a:t>Favali</a:t>
            </a:r>
            <a:endParaRPr lang="it-IT" altLang="it-IT" sz="2000" b="1" dirty="0" smtClean="0">
              <a:latin typeface="Arial" panose="020B0604020202020204" pitchFamily="34" charset="0"/>
              <a:cs typeface="Arial" panose="020B0604020202020204" pitchFamily="34" charset="0"/>
            </a:endParaRPr>
          </a:p>
          <a:p>
            <a:pPr marL="0" indent="0" algn="ctr" eaLnBrk="1" hangingPunct="1">
              <a:buFont typeface="Arial" panose="020B0604020202020204" pitchFamily="34" charset="0"/>
              <a:buNone/>
            </a:pPr>
            <a:r>
              <a:rPr lang="it-IT" altLang="it-IT" sz="2000" b="1" dirty="0" smtClean="0">
                <a:latin typeface="Arial" panose="020B0604020202020204" pitchFamily="34" charset="0"/>
                <a:cs typeface="Arial" panose="020B0604020202020204" pitchFamily="34" charset="0"/>
              </a:rPr>
              <a:t>di Claudio Gobbetti</a:t>
            </a:r>
          </a:p>
        </p:txBody>
      </p:sp>
      <p:pic>
        <p:nvPicPr>
          <p:cNvPr id="3076" name="Picture 4" descr="- App0001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082" y="1844675"/>
            <a:ext cx="3271837" cy="324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46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body" idx="4294967295"/>
          </p:nvPr>
        </p:nvSpPr>
        <p:spPr>
          <a:xfrm>
            <a:off x="1163452" y="1601807"/>
            <a:ext cx="9865096" cy="3654387"/>
          </a:xfrm>
          <a:solidFill>
            <a:srgbClr val="F0F5C1"/>
          </a:solidFill>
          <a:ln>
            <a:solidFill>
              <a:schemeClr val="tx1"/>
            </a:solidFill>
            <a:miter lim="800000"/>
            <a:headEnd/>
            <a:tailEnd/>
          </a:ln>
        </p:spPr>
        <p:txBody>
          <a:bodyPr rtlCol="0">
            <a:normAutofit/>
          </a:bodyPr>
          <a:lstStyle/>
          <a:p>
            <a:pPr eaLnBrk="1" fontAlgn="auto" hangingPunct="1">
              <a:spcAft>
                <a:spcPts val="0"/>
              </a:spcAft>
              <a:defRPr/>
            </a:pPr>
            <a:endParaRPr lang="it-IT" altLang="it-IT" dirty="0"/>
          </a:p>
          <a:p>
            <a:pPr eaLnBrk="1" fontAlgn="auto" hangingPunct="1">
              <a:lnSpc>
                <a:spcPct val="150000"/>
              </a:lnSpc>
              <a:spcAft>
                <a:spcPts val="0"/>
              </a:spcAft>
              <a:defRPr/>
            </a:pPr>
            <a:r>
              <a:rPr lang="it-IT" altLang="it-IT" dirty="0">
                <a:latin typeface="Arial" panose="020B0604020202020204" pitchFamily="34" charset="0"/>
                <a:cs typeface="Arial" panose="020B0604020202020204" pitchFamily="34" charset="0"/>
              </a:rPr>
              <a:t>Data la sua bravura come calciatore inizia a giocare con il </a:t>
            </a:r>
            <a:r>
              <a:rPr lang="it-IT" altLang="it-IT" b="1" dirty="0">
                <a:latin typeface="Arial" panose="020B0604020202020204" pitchFamily="34" charset="0"/>
                <a:cs typeface="Arial" panose="020B0604020202020204" pitchFamily="34" charset="0"/>
              </a:rPr>
              <a:t>Sustinente Calcio</a:t>
            </a:r>
            <a:r>
              <a:rPr lang="it-IT" altLang="it-IT" dirty="0">
                <a:latin typeface="Arial" panose="020B0604020202020204" pitchFamily="34" charset="0"/>
                <a:cs typeface="Arial" panose="020B0604020202020204" pitchFamily="34" charset="0"/>
              </a:rPr>
              <a:t>, che milita nel campionato di I categoria; è richiesto da importanti squadre della massima divisione, ma lui rifiuta l’ingaggio. Nel frattempo lavora come operaio.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37000">
              <a:srgbClr val="44546A"/>
            </a:gs>
            <a:gs pos="78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idx="4294967295"/>
          </p:nvPr>
        </p:nvSpPr>
        <p:spPr>
          <a:xfrm>
            <a:off x="6096000" y="1052513"/>
            <a:ext cx="5113338" cy="4752975"/>
          </a:xfrm>
          <a:solidFill>
            <a:schemeClr val="tx1"/>
          </a:solidFill>
          <a:ln>
            <a:solidFill>
              <a:schemeClr val="tx1"/>
            </a:solidFill>
            <a:miter lim="800000"/>
            <a:headEnd/>
            <a:tailEnd/>
          </a:ln>
        </p:spPr>
        <p:txBody>
          <a:bodyPr rtlCol="0">
            <a:normAutofit fontScale="90000"/>
          </a:bodyPr>
          <a:lstStyle/>
          <a:p>
            <a:pPr eaLnBrk="1" fontAlgn="auto" hangingPunct="1">
              <a:lnSpc>
                <a:spcPct val="150000"/>
              </a:lnSpc>
              <a:spcAft>
                <a:spcPts val="0"/>
              </a:spcAft>
              <a:defRPr/>
            </a:pPr>
            <a:r>
              <a:rPr lang="it-IT" altLang="it-IT" sz="3200" dirty="0">
                <a:solidFill>
                  <a:schemeClr val="bg1"/>
                </a:solidFill>
                <a:latin typeface="Arial" panose="020B0604020202020204" pitchFamily="34" charset="0"/>
                <a:cs typeface="Arial" panose="020B0604020202020204" pitchFamily="34" charset="0"/>
              </a:rPr>
              <a:t>Dopo alcuni anni, nello stesso giorno e ora di p. Tullio,</a:t>
            </a:r>
            <a:br>
              <a:rPr lang="it-IT" altLang="it-IT" sz="3200" dirty="0">
                <a:solidFill>
                  <a:schemeClr val="bg1"/>
                </a:solidFill>
                <a:latin typeface="Arial" panose="020B0604020202020204" pitchFamily="34" charset="0"/>
                <a:cs typeface="Arial" panose="020B0604020202020204" pitchFamily="34" charset="0"/>
              </a:rPr>
            </a:br>
            <a:r>
              <a:rPr lang="it-IT" altLang="it-IT" sz="3200" dirty="0">
                <a:solidFill>
                  <a:schemeClr val="bg1"/>
                </a:solidFill>
                <a:latin typeface="Arial" panose="020B0604020202020204" pitchFamily="34" charset="0"/>
                <a:cs typeface="Arial" panose="020B0604020202020204" pitchFamily="34" charset="0"/>
              </a:rPr>
              <a:t> morì la madre </a:t>
            </a:r>
            <a:br>
              <a:rPr lang="it-IT" altLang="it-IT" sz="3200" dirty="0">
                <a:solidFill>
                  <a:schemeClr val="bg1"/>
                </a:solidFill>
                <a:latin typeface="Arial" panose="020B0604020202020204" pitchFamily="34" charset="0"/>
                <a:cs typeface="Arial" panose="020B0604020202020204" pitchFamily="34" charset="0"/>
              </a:rPr>
            </a:br>
            <a:r>
              <a:rPr lang="it-IT" altLang="it-IT" sz="3200" dirty="0">
                <a:solidFill>
                  <a:schemeClr val="bg1"/>
                </a:solidFill>
                <a:latin typeface="Arial" panose="020B0604020202020204" pitchFamily="34" charset="0"/>
                <a:cs typeface="Arial" panose="020B0604020202020204" pitchFamily="34" charset="0"/>
              </a:rPr>
              <a:t>di p. Tullio. </a:t>
            </a:r>
            <a:br>
              <a:rPr lang="it-IT" altLang="it-IT" sz="3200" dirty="0">
                <a:solidFill>
                  <a:schemeClr val="bg1"/>
                </a:solidFill>
                <a:latin typeface="Arial" panose="020B0604020202020204" pitchFamily="34" charset="0"/>
                <a:cs typeface="Arial" panose="020B0604020202020204" pitchFamily="34" charset="0"/>
              </a:rPr>
            </a:br>
            <a:r>
              <a:rPr lang="it-IT" altLang="it-IT" sz="3200" dirty="0">
                <a:solidFill>
                  <a:schemeClr val="bg1"/>
                </a:solidFill>
                <a:latin typeface="Arial" panose="020B0604020202020204" pitchFamily="34" charset="0"/>
                <a:cs typeface="Arial" panose="020B0604020202020204" pitchFamily="34" charset="0"/>
              </a:rPr>
              <a:t>Prima di morire pregò molto </a:t>
            </a:r>
            <a:br>
              <a:rPr lang="it-IT" altLang="it-IT" sz="3200" dirty="0">
                <a:solidFill>
                  <a:schemeClr val="bg1"/>
                </a:solidFill>
                <a:latin typeface="Arial" panose="020B0604020202020204" pitchFamily="34" charset="0"/>
                <a:cs typeface="Arial" panose="020B0604020202020204" pitchFamily="34" charset="0"/>
              </a:rPr>
            </a:br>
            <a:r>
              <a:rPr lang="it-IT" altLang="it-IT" sz="3200" dirty="0">
                <a:solidFill>
                  <a:schemeClr val="bg1"/>
                </a:solidFill>
                <a:latin typeface="Arial" panose="020B0604020202020204" pitchFamily="34" charset="0"/>
                <a:cs typeface="Arial" panose="020B0604020202020204" pitchFamily="34" charset="0"/>
              </a:rPr>
              <a:t>per coloro che uccisero suo figlio</a:t>
            </a:r>
          </a:p>
        </p:txBody>
      </p:sp>
      <p:pic>
        <p:nvPicPr>
          <p:cNvPr id="237571" name="Picture 3" descr="z la madre di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547688"/>
            <a:ext cx="3016250" cy="5762625"/>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38594" name="Picture 3" descr="mamma con missionar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1412875"/>
            <a:ext cx="6248400" cy="431958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38595" name="Rectangle 4"/>
          <p:cNvSpPr>
            <a:spLocks noChangeArrowheads="1"/>
          </p:cNvSpPr>
          <p:nvPr/>
        </p:nvSpPr>
        <p:spPr bwMode="auto">
          <a:xfrm>
            <a:off x="2640013" y="404813"/>
            <a:ext cx="6165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2400">
                <a:solidFill>
                  <a:schemeClr val="bg1"/>
                </a:solidFill>
                <a:latin typeface="Arial" panose="020B0604020202020204" pitchFamily="34" charset="0"/>
              </a:rPr>
              <a:t>La mamma di p. Tullio con p. Peter Geremia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37000">
              <a:srgbClr val="44546A"/>
            </a:gs>
            <a:gs pos="78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body" idx="4294967295"/>
          </p:nvPr>
        </p:nvSpPr>
        <p:spPr>
          <a:xfrm>
            <a:off x="1055688" y="296863"/>
            <a:ext cx="10080625" cy="6264275"/>
          </a:xfrm>
          <a:solidFill>
            <a:srgbClr val="F0F5C1"/>
          </a:solidFill>
          <a:ln>
            <a:solidFill>
              <a:schemeClr val="tx1"/>
            </a:solidFill>
            <a:miter lim="800000"/>
            <a:headEnd/>
            <a:tailEnd/>
          </a:ln>
        </p:spPr>
        <p:txBody>
          <a:bodyPr rtlCol="0">
            <a:normAutofit lnSpcReduction="10000"/>
          </a:bodyPr>
          <a:lstStyle/>
          <a:p>
            <a:pPr eaLnBrk="1" fontAlgn="auto" hangingPunct="1">
              <a:spcAft>
                <a:spcPts val="0"/>
              </a:spcAft>
              <a:buFontTx/>
              <a:buNone/>
              <a:defRPr/>
            </a:pPr>
            <a:endParaRPr lang="it-IT" altLang="it-IT" dirty="0"/>
          </a:p>
          <a:p>
            <a:pPr eaLnBrk="1" fontAlgn="auto" hangingPunct="1">
              <a:lnSpc>
                <a:spcPct val="150000"/>
              </a:lnSpc>
              <a:spcAft>
                <a:spcPts val="0"/>
              </a:spcAft>
              <a:buFontTx/>
              <a:buNone/>
              <a:defRPr/>
            </a:pPr>
            <a:r>
              <a:rPr lang="it-IT" altLang="it-IT" dirty="0"/>
              <a:t>Vorrei ricordare le parole del vescovo di Mantova </a:t>
            </a:r>
            <a:r>
              <a:rPr lang="it-IT" altLang="it-IT" dirty="0" err="1" smtClean="0"/>
              <a:t>Mons</a:t>
            </a:r>
            <a:r>
              <a:rPr lang="it-IT" altLang="it-IT" dirty="0"/>
              <a:t>. Carlo Ferrari, rivolte alla signora Elide, e pronunciate durante una messa in suffragio di P. Tullio. </a:t>
            </a:r>
          </a:p>
          <a:p>
            <a:pPr eaLnBrk="1" fontAlgn="auto" hangingPunct="1">
              <a:lnSpc>
                <a:spcPct val="150000"/>
              </a:lnSpc>
              <a:spcAft>
                <a:spcPts val="0"/>
              </a:spcAft>
              <a:buFontTx/>
              <a:buNone/>
              <a:defRPr/>
            </a:pPr>
            <a:r>
              <a:rPr lang="it-IT" altLang="it-IT" dirty="0"/>
              <a:t>Parlò a nome di tutti i cristiani della diocesi di Mantova: </a:t>
            </a:r>
          </a:p>
          <a:p>
            <a:pPr eaLnBrk="1" fontAlgn="auto" hangingPunct="1">
              <a:lnSpc>
                <a:spcPct val="150000"/>
              </a:lnSpc>
              <a:spcAft>
                <a:spcPts val="0"/>
              </a:spcAft>
              <a:buFontTx/>
              <a:buNone/>
              <a:defRPr/>
            </a:pPr>
            <a:r>
              <a:rPr lang="it-IT" altLang="it-IT" dirty="0"/>
              <a:t>« </a:t>
            </a:r>
            <a:r>
              <a:rPr lang="it-IT" altLang="it-IT" b="1" dirty="0">
                <a:latin typeface="Comic Sans MS" panose="030F0702030302020204" pitchFamily="66" charset="0"/>
              </a:rPr>
              <a:t>Cara mamma Elide </a:t>
            </a:r>
          </a:p>
          <a:p>
            <a:pPr eaLnBrk="1" fontAlgn="auto" hangingPunct="1">
              <a:lnSpc>
                <a:spcPct val="150000"/>
              </a:lnSpc>
              <a:spcAft>
                <a:spcPts val="0"/>
              </a:spcAft>
              <a:buFontTx/>
              <a:buNone/>
              <a:defRPr/>
            </a:pPr>
            <a:r>
              <a:rPr lang="it-IT" altLang="it-IT" b="1" dirty="0">
                <a:latin typeface="Comic Sans MS" panose="030F0702030302020204" pitchFamily="66" charset="0"/>
              </a:rPr>
              <a:t>  siamo tutti vicini a te, </a:t>
            </a:r>
          </a:p>
          <a:p>
            <a:pPr eaLnBrk="1" fontAlgn="auto" hangingPunct="1">
              <a:lnSpc>
                <a:spcPct val="150000"/>
              </a:lnSpc>
              <a:spcAft>
                <a:spcPts val="0"/>
              </a:spcAft>
              <a:buFontTx/>
              <a:buNone/>
              <a:defRPr/>
            </a:pPr>
            <a:r>
              <a:rPr lang="it-IT" altLang="it-IT" b="1" dirty="0">
                <a:latin typeface="Comic Sans MS" panose="030F0702030302020204" pitchFamily="66" charset="0"/>
              </a:rPr>
              <a:t>  consideraci i tuoi figli, </a:t>
            </a:r>
          </a:p>
          <a:p>
            <a:pPr eaLnBrk="1" fontAlgn="auto" hangingPunct="1">
              <a:lnSpc>
                <a:spcPct val="150000"/>
              </a:lnSpc>
              <a:spcAft>
                <a:spcPts val="0"/>
              </a:spcAft>
              <a:buFontTx/>
              <a:buNone/>
              <a:defRPr/>
            </a:pPr>
            <a:r>
              <a:rPr lang="it-IT" altLang="it-IT" b="1" dirty="0">
                <a:latin typeface="Comic Sans MS" panose="030F0702030302020204" pitchFamily="66" charset="0"/>
              </a:rPr>
              <a:t>  considerati la nostra Madre...</a:t>
            </a:r>
            <a:r>
              <a:rPr lang="it-IT" altLang="it-IT"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3714" name="Picture 3" descr="01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1341438"/>
            <a:ext cx="7594600" cy="4967287"/>
          </a:xfrm>
          <a:prstGeom prst="rect">
            <a:avLst/>
          </a:prstGeom>
          <a:noFill/>
          <a:ln w="9525">
            <a:solidFill>
              <a:srgbClr val="EBF2AC"/>
            </a:solidFill>
            <a:miter lim="800000"/>
            <a:headEnd/>
            <a:tailEnd/>
          </a:ln>
          <a:extLst>
            <a:ext uri="{909E8E84-426E-40DD-AFC4-6F175D3DCCD1}">
              <a14:hiddenFill xmlns:a14="http://schemas.microsoft.com/office/drawing/2010/main">
                <a:solidFill>
                  <a:srgbClr val="FFFFFF"/>
                </a:solidFill>
              </a14:hiddenFill>
            </a:ext>
          </a:extLst>
        </p:spPr>
      </p:pic>
      <p:sp>
        <p:nvSpPr>
          <p:cNvPr id="243715" name="Rectangle 4"/>
          <p:cNvSpPr>
            <a:spLocks noChangeArrowheads="1"/>
          </p:cNvSpPr>
          <p:nvPr/>
        </p:nvSpPr>
        <p:spPr bwMode="auto">
          <a:xfrm>
            <a:off x="2282825" y="260350"/>
            <a:ext cx="76263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2400">
                <a:solidFill>
                  <a:schemeClr val="bg1"/>
                </a:solidFill>
                <a:latin typeface="Arial" panose="020B0604020202020204" pitchFamily="34" charset="0"/>
              </a:rPr>
              <a:t>P. Peter Geremia riceve dal Presidente delle Filippine, </a:t>
            </a:r>
          </a:p>
          <a:p>
            <a:pPr eaLnBrk="1" hangingPunct="1">
              <a:lnSpc>
                <a:spcPct val="100000"/>
              </a:lnSpc>
              <a:spcBef>
                <a:spcPct val="0"/>
              </a:spcBef>
              <a:buFontTx/>
              <a:buNone/>
            </a:pPr>
            <a:r>
              <a:rPr lang="it-IT" altLang="it-IT" sz="2400">
                <a:solidFill>
                  <a:schemeClr val="bg1"/>
                </a:solidFill>
                <a:latin typeface="Arial" panose="020B0604020202020204" pitchFamily="34" charset="0"/>
              </a:rPr>
              <a:t>la più alta riconoscenza per la pace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45762" name="Rectangle 3"/>
          <p:cNvSpPr>
            <a:spLocks noChangeArrowheads="1"/>
          </p:cNvSpPr>
          <p:nvPr/>
        </p:nvSpPr>
        <p:spPr bwMode="auto">
          <a:xfrm>
            <a:off x="4308475" y="260350"/>
            <a:ext cx="3576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2400">
                <a:solidFill>
                  <a:schemeClr val="bg1"/>
                </a:solidFill>
                <a:latin typeface="Arial" panose="020B0604020202020204" pitchFamily="34" charset="0"/>
              </a:rPr>
              <a:t>Momenti della consegna </a:t>
            </a:r>
          </a:p>
        </p:txBody>
      </p:sp>
      <p:pic>
        <p:nvPicPr>
          <p:cNvPr id="245763" name="Picture 4" descr="02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819150"/>
            <a:ext cx="7829550" cy="5219700"/>
          </a:xfrm>
          <a:prstGeom prst="rect">
            <a:avLst/>
          </a:prstGeom>
          <a:noFill/>
          <a:ln w="9525">
            <a:solidFill>
              <a:srgbClr val="EBF2A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7810" name="Picture 4" descr="03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888" y="296863"/>
            <a:ext cx="4848225" cy="6264275"/>
          </a:xfrm>
          <a:prstGeom prst="rect">
            <a:avLst/>
          </a:prstGeom>
          <a:noFill/>
          <a:ln w="76200">
            <a:solidFill>
              <a:srgbClr val="FF505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8834" name="Picture 3" descr="00 - 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825" y="188913"/>
            <a:ext cx="4249738" cy="64754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48835" name="Rectangle 4"/>
          <p:cNvSpPr>
            <a:spLocks noChangeArrowheads="1"/>
          </p:cNvSpPr>
          <p:nvPr/>
        </p:nvSpPr>
        <p:spPr bwMode="auto">
          <a:xfrm>
            <a:off x="6311900" y="1628775"/>
            <a:ext cx="4105275" cy="1966913"/>
          </a:xfrm>
          <a:prstGeom prst="rect">
            <a:avLst/>
          </a:prstGeom>
          <a:solidFill>
            <a:srgbClr val="F0F5C1"/>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a:latin typeface="Arial" panose="020B0604020202020204" pitchFamily="34" charset="0"/>
              </a:rPr>
              <a:t>P. Peter Geremia </a:t>
            </a:r>
          </a:p>
          <a:p>
            <a:pPr eaLnBrk="1" hangingPunct="1">
              <a:lnSpc>
                <a:spcPct val="100000"/>
              </a:lnSpc>
              <a:spcBef>
                <a:spcPct val="30000"/>
              </a:spcBef>
              <a:buFontTx/>
              <a:buNone/>
            </a:pPr>
            <a:r>
              <a:rPr lang="it-IT" altLang="it-IT">
                <a:latin typeface="Arial" panose="020B0604020202020204" pitchFamily="34" charset="0"/>
              </a:rPr>
              <a:t>a Sacchetta di Sustinente, la località dove è nato p. Tullio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0882" name="Picture 3" descr="Filippine 0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950" y="666750"/>
            <a:ext cx="8893175" cy="5686425"/>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50883" name="Rectangle 4"/>
          <p:cNvSpPr>
            <a:spLocks noChangeArrowheads="1"/>
          </p:cNvSpPr>
          <p:nvPr/>
        </p:nvSpPr>
        <p:spPr bwMode="auto">
          <a:xfrm>
            <a:off x="2917825" y="115888"/>
            <a:ext cx="5238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sz="2400">
                <a:solidFill>
                  <a:schemeClr val="bg1"/>
                </a:solidFill>
                <a:latin typeface="Arial" panose="020B0604020202020204" pitchFamily="34" charset="0"/>
              </a:rPr>
              <a:t>Ospedale filippino intitolato a p. Tullio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2930" name="Picture 3" descr="Filippine 0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913" y="1628775"/>
            <a:ext cx="6751637" cy="4318000"/>
          </a:xfrm>
          <a:prstGeom prst="rect">
            <a:avLst/>
          </a:prstGeom>
          <a:noFill/>
          <a:ln w="5715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252931" name="Rectangle 4"/>
          <p:cNvSpPr>
            <a:spLocks noChangeArrowheads="1"/>
          </p:cNvSpPr>
          <p:nvPr/>
        </p:nvSpPr>
        <p:spPr bwMode="auto">
          <a:xfrm>
            <a:off x="2855913" y="549275"/>
            <a:ext cx="4883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2400">
                <a:solidFill>
                  <a:schemeClr val="bg1"/>
                </a:solidFill>
                <a:latin typeface="Arial" panose="020B0604020202020204" pitchFamily="34" charset="0"/>
              </a:rPr>
              <a:t>Scuola filippina dedicata a p. Tullio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4978" name="Picture 3" descr="Filippine 02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750" y="836613"/>
            <a:ext cx="7874000" cy="5037137"/>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24579" name="Picture 3" descr="- partita cal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3" y="333375"/>
            <a:ext cx="6370637" cy="575945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80" name="Picture 4" descr="- squadra calc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714375"/>
            <a:ext cx="5167313"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Line 5"/>
          <p:cNvSpPr>
            <a:spLocks noChangeShapeType="1"/>
          </p:cNvSpPr>
          <p:nvPr/>
        </p:nvSpPr>
        <p:spPr bwMode="auto">
          <a:xfrm>
            <a:off x="3863975" y="333375"/>
            <a:ext cx="1008063" cy="7207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4582" name="Line 6"/>
          <p:cNvSpPr>
            <a:spLocks noChangeShapeType="1"/>
          </p:cNvSpPr>
          <p:nvPr/>
        </p:nvSpPr>
        <p:spPr bwMode="auto">
          <a:xfrm flipH="1">
            <a:off x="9007475" y="1989138"/>
            <a:ext cx="647700" cy="10810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wipe(up)">
                                      <p:cBhvr>
                                        <p:cTn id="7" dur="1000"/>
                                        <p:tgtEl>
                                          <p:spTgt spid="24581"/>
                                        </p:tgtEl>
                                      </p:cBhvr>
                                    </p:animEffect>
                                  </p:childTnLst>
                                </p:cTn>
                              </p:par>
                            </p:childTnLst>
                          </p:cTn>
                        </p:par>
                        <p:par>
                          <p:cTn id="8" fill="hold" nodeType="withGroup">
                            <p:stCondLst>
                              <p:cond delay="1000"/>
                            </p:stCondLst>
                            <p:childTnLst>
                              <p:par>
                                <p:cTn id="9" presetID="10" presetClass="exit" presetSubtype="0" fill="hold" grpId="1" nodeType="afterEffect">
                                  <p:stCondLst>
                                    <p:cond delay="250"/>
                                  </p:stCondLst>
                                  <p:childTnLst>
                                    <p:animEffect transition="out" filter="fade">
                                      <p:cBhvr>
                                        <p:cTn id="10" dur="500"/>
                                        <p:tgtEl>
                                          <p:spTgt spid="24581"/>
                                        </p:tgtEl>
                                      </p:cBhvr>
                                    </p:animEffect>
                                    <p:set>
                                      <p:cBhvr>
                                        <p:cTn id="11" dur="1" fill="hold">
                                          <p:stCondLst>
                                            <p:cond delay="499"/>
                                          </p:stCondLst>
                                        </p:cTn>
                                        <p:tgtEl>
                                          <p:spTgt spid="24581"/>
                                        </p:tgtEl>
                                        <p:attrNameLst>
                                          <p:attrName>style.visibility</p:attrName>
                                        </p:attrNameLst>
                                      </p:cBhvr>
                                      <p:to>
                                        <p:strVal val="hidden"/>
                                      </p:to>
                                    </p:set>
                                  </p:childTnLst>
                                </p:cTn>
                              </p:par>
                            </p:childTnLst>
                          </p:cTn>
                        </p:par>
                        <p:par>
                          <p:cTn id="12" fill="hold" nodeType="withGroup">
                            <p:stCondLst>
                              <p:cond delay="1750"/>
                            </p:stCondLst>
                            <p:childTnLst>
                              <p:par>
                                <p:cTn id="13" presetID="52" presetClass="entr" presetSubtype="0" fill="hold" nodeType="afterEffect">
                                  <p:stCondLst>
                                    <p:cond delay="500"/>
                                  </p:stCondLst>
                                  <p:childTnLst>
                                    <p:set>
                                      <p:cBhvr>
                                        <p:cTn id="14" dur="1" fill="hold">
                                          <p:stCondLst>
                                            <p:cond delay="0"/>
                                          </p:stCondLst>
                                        </p:cTn>
                                        <p:tgtEl>
                                          <p:spTgt spid="24580"/>
                                        </p:tgtEl>
                                        <p:attrNameLst>
                                          <p:attrName>style.visibility</p:attrName>
                                        </p:attrNameLst>
                                      </p:cBhvr>
                                      <p:to>
                                        <p:strVal val="visible"/>
                                      </p:to>
                                    </p:set>
                                    <p:animScale>
                                      <p:cBhvr>
                                        <p:cTn id="15" dur="1000" decel="50000" fill="hold">
                                          <p:stCondLst>
                                            <p:cond delay="0"/>
                                          </p:stCondLst>
                                        </p:cTn>
                                        <p:tgtEl>
                                          <p:spTgt spid="2458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4580"/>
                                        </p:tgtEl>
                                        <p:attrNameLst>
                                          <p:attrName>ppt_x</p:attrName>
                                          <p:attrName>ppt_y</p:attrName>
                                        </p:attrNameLst>
                                      </p:cBhvr>
                                    </p:animMotion>
                                    <p:animEffect transition="in" filter="fade">
                                      <p:cBhvr>
                                        <p:cTn id="17" dur="1000"/>
                                        <p:tgtEl>
                                          <p:spTgt spid="2458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4582"/>
                                        </p:tgtEl>
                                        <p:attrNameLst>
                                          <p:attrName>style.visibility</p:attrName>
                                        </p:attrNameLst>
                                      </p:cBhvr>
                                      <p:to>
                                        <p:strVal val="visible"/>
                                      </p:to>
                                    </p:set>
                                    <p:animEffect transition="in" filter="wipe(up)">
                                      <p:cBhvr>
                                        <p:cTn id="22"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nimBg="1"/>
      <p:bldP spid="24581" grpId="1" animBg="1"/>
      <p:bldP spid="24582"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6002" name="Picture 3" descr="Immagine 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404813"/>
            <a:ext cx="4505325"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6" name="Picture 4" descr="Immagine 0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888" y="981075"/>
            <a:ext cx="269875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7" name="Picture 5" descr="Immagine 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150" y="3500438"/>
            <a:ext cx="38671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5" name="Rectangle 6"/>
          <p:cNvSpPr>
            <a:spLocks noChangeArrowheads="1"/>
          </p:cNvSpPr>
          <p:nvPr/>
        </p:nvSpPr>
        <p:spPr bwMode="auto">
          <a:xfrm>
            <a:off x="7175500" y="333375"/>
            <a:ext cx="224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1800" b="1">
                <a:solidFill>
                  <a:schemeClr val="bg1"/>
                </a:solidFill>
                <a:latin typeface="Arial" panose="020B0604020202020204" pitchFamily="34" charset="0"/>
              </a:rPr>
              <a:t>A Sustinente - Italy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253956"/>
                                        </p:tgtEl>
                                        <p:attrNameLst>
                                          <p:attrName>style.visibility</p:attrName>
                                        </p:attrNameLst>
                                      </p:cBhvr>
                                      <p:to>
                                        <p:strVal val="visible"/>
                                      </p:to>
                                    </p:set>
                                    <p:animScale>
                                      <p:cBhvr>
                                        <p:cTn id="7" dur="1000" decel="50000" fill="hold">
                                          <p:stCondLst>
                                            <p:cond delay="0"/>
                                          </p:stCondLst>
                                        </p:cTn>
                                        <p:tgtEl>
                                          <p:spTgt spid="25395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53956"/>
                                        </p:tgtEl>
                                        <p:attrNameLst>
                                          <p:attrName>ppt_x</p:attrName>
                                          <p:attrName>ppt_y</p:attrName>
                                        </p:attrNameLst>
                                      </p:cBhvr>
                                    </p:animMotion>
                                    <p:animEffect transition="in" filter="fade">
                                      <p:cBhvr>
                                        <p:cTn id="9" dur="1000"/>
                                        <p:tgtEl>
                                          <p:spTgt spid="2539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253957"/>
                                        </p:tgtEl>
                                        <p:attrNameLst>
                                          <p:attrName>style.visibility</p:attrName>
                                        </p:attrNameLst>
                                      </p:cBhvr>
                                      <p:to>
                                        <p:strVal val="visible"/>
                                      </p:to>
                                    </p:set>
                                    <p:animScale>
                                      <p:cBhvr>
                                        <p:cTn id="14" dur="1000" decel="50000" fill="hold">
                                          <p:stCondLst>
                                            <p:cond delay="0"/>
                                          </p:stCondLst>
                                        </p:cTn>
                                        <p:tgtEl>
                                          <p:spTgt spid="2539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53957"/>
                                        </p:tgtEl>
                                        <p:attrNameLst>
                                          <p:attrName>ppt_x</p:attrName>
                                          <p:attrName>ppt_y</p:attrName>
                                        </p:attrNameLst>
                                      </p:cBhvr>
                                    </p:animMotion>
                                    <p:animEffect transition="in" filter="fade">
                                      <p:cBhvr>
                                        <p:cTn id="16" dur="1000"/>
                                        <p:tgtEl>
                                          <p:spTgt spid="253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37000">
              <a:srgbClr val="44546A"/>
            </a:gs>
            <a:gs pos="78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body" idx="4294967295"/>
          </p:nvPr>
        </p:nvSpPr>
        <p:spPr>
          <a:xfrm>
            <a:off x="6888163" y="906463"/>
            <a:ext cx="3924300" cy="4754562"/>
          </a:xfrm>
          <a:solidFill>
            <a:srgbClr val="F0F5C1"/>
          </a:solidFill>
          <a:ln>
            <a:solidFill>
              <a:schemeClr val="tx1"/>
            </a:solidFill>
            <a:miter lim="800000"/>
            <a:headEnd/>
            <a:tailEnd/>
          </a:ln>
        </p:spPr>
        <p:txBody>
          <a:bodyPr/>
          <a:lstStyle/>
          <a:p>
            <a:pPr algn="ctr" eaLnBrk="1" hangingPunct="1">
              <a:buFontTx/>
              <a:buNone/>
            </a:pPr>
            <a:r>
              <a:rPr lang="it-IT" altLang="it-IT" smtClean="0"/>
              <a:t>   </a:t>
            </a:r>
            <a:r>
              <a:rPr lang="it-IT" altLang="it-IT" sz="2400" smtClean="0"/>
              <a:t>Una rara foto di </a:t>
            </a:r>
          </a:p>
          <a:p>
            <a:pPr algn="ctr" eaLnBrk="1" hangingPunct="1">
              <a:buFontTx/>
              <a:buNone/>
            </a:pPr>
            <a:r>
              <a:rPr lang="it-IT" altLang="it-IT" sz="2400" smtClean="0"/>
              <a:t>P. Sebastiano d’Ambra, </a:t>
            </a:r>
          </a:p>
          <a:p>
            <a:pPr algn="ctr" eaLnBrk="1" hangingPunct="1">
              <a:buFontTx/>
              <a:buNone/>
            </a:pPr>
            <a:r>
              <a:rPr lang="it-IT" altLang="it-IT" sz="2400" smtClean="0"/>
              <a:t>fondatore del movimento </a:t>
            </a:r>
          </a:p>
          <a:p>
            <a:pPr algn="ctr" eaLnBrk="1" hangingPunct="1">
              <a:buFontTx/>
              <a:buNone/>
            </a:pPr>
            <a:r>
              <a:rPr lang="it-IT" altLang="it-IT" sz="2400" smtClean="0"/>
              <a:t>basato sul dialogo interreligioso Silsilah, </a:t>
            </a:r>
          </a:p>
          <a:p>
            <a:pPr algn="ctr" eaLnBrk="1" hangingPunct="1">
              <a:buFontTx/>
              <a:buNone/>
            </a:pPr>
            <a:r>
              <a:rPr lang="it-IT" altLang="it-IT" sz="2400" smtClean="0"/>
              <a:t>con p. Carzedda </a:t>
            </a:r>
          </a:p>
          <a:p>
            <a:pPr algn="ctr" eaLnBrk="1" hangingPunct="1">
              <a:buFontTx/>
              <a:buNone/>
            </a:pPr>
            <a:r>
              <a:rPr lang="it-IT" altLang="it-IT" sz="2400" b="1" smtClean="0">
                <a:solidFill>
                  <a:srgbClr val="FF0000"/>
                </a:solidFill>
              </a:rPr>
              <a:t>ucciso</a:t>
            </a:r>
            <a:r>
              <a:rPr lang="it-IT" altLang="it-IT" sz="2400" smtClean="0">
                <a:solidFill>
                  <a:srgbClr val="FF0000"/>
                </a:solidFill>
              </a:rPr>
              <a:t> </a:t>
            </a:r>
            <a:r>
              <a:rPr lang="it-IT" altLang="it-IT" sz="2400" smtClean="0"/>
              <a:t>nel 1992 </a:t>
            </a:r>
          </a:p>
          <a:p>
            <a:pPr algn="ctr" eaLnBrk="1" hangingPunct="1">
              <a:buFontTx/>
              <a:buNone/>
            </a:pPr>
            <a:r>
              <a:rPr lang="it-IT" altLang="it-IT" sz="2400" smtClean="0"/>
              <a:t>e </a:t>
            </a:r>
          </a:p>
          <a:p>
            <a:pPr algn="ctr" eaLnBrk="1" hangingPunct="1">
              <a:buFontTx/>
              <a:buNone/>
            </a:pPr>
            <a:r>
              <a:rPr lang="it-IT" altLang="it-IT" sz="2400" smtClean="0"/>
              <a:t>Mons. Benjamin de Jesus, </a:t>
            </a:r>
            <a:r>
              <a:rPr lang="it-IT" altLang="it-IT" sz="2400" b="1" smtClean="0">
                <a:solidFill>
                  <a:srgbClr val="FF0000"/>
                </a:solidFill>
              </a:rPr>
              <a:t>ucciso</a:t>
            </a:r>
            <a:r>
              <a:rPr lang="it-IT" altLang="it-IT" sz="2400" smtClean="0"/>
              <a:t> nel 1997.</a:t>
            </a:r>
          </a:p>
        </p:txBody>
      </p:sp>
      <p:pic>
        <p:nvPicPr>
          <p:cNvPr id="258051" name="Picture 3" descr="PCARZ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765175"/>
            <a:ext cx="4090988"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56002">
                                            <p:bg/>
                                          </p:spTgt>
                                        </p:tgtEl>
                                        <p:attrNameLst>
                                          <p:attrName>style.visibility</p:attrName>
                                        </p:attrNameLst>
                                      </p:cBhvr>
                                      <p:to>
                                        <p:strVal val="visible"/>
                                      </p:to>
                                    </p:set>
                                    <p:animScale>
                                      <p:cBhvr>
                                        <p:cTn id="7" dur="1000" decel="50000" fill="hold">
                                          <p:stCondLst>
                                            <p:cond delay="0"/>
                                          </p:stCondLst>
                                        </p:cTn>
                                        <p:tgtEl>
                                          <p:spTgt spid="256002">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56002">
                                            <p:bg/>
                                          </p:spTgt>
                                        </p:tgtEl>
                                        <p:attrNameLst>
                                          <p:attrName>ppt_x</p:attrName>
                                          <p:attrName>ppt_y</p:attrName>
                                        </p:attrNameLst>
                                      </p:cBhvr>
                                    </p:animMotion>
                                    <p:animEffect transition="in" filter="fade">
                                      <p:cBhvr>
                                        <p:cTn id="9" dur="1000"/>
                                        <p:tgtEl>
                                          <p:spTgt spid="256002">
                                            <p:bg/>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256002">
                                            <p:txEl>
                                              <p:pRg st="0" end="0"/>
                                            </p:txEl>
                                          </p:spTgt>
                                        </p:tgtEl>
                                        <p:attrNameLst>
                                          <p:attrName>style.visibility</p:attrName>
                                        </p:attrNameLst>
                                      </p:cBhvr>
                                      <p:to>
                                        <p:strVal val="visible"/>
                                      </p:to>
                                    </p:set>
                                    <p:animScale>
                                      <p:cBhvr>
                                        <p:cTn id="14" dur="1000" decel="50000" fill="hold">
                                          <p:stCondLst>
                                            <p:cond delay="0"/>
                                          </p:stCondLst>
                                        </p:cTn>
                                        <p:tgtEl>
                                          <p:spTgt spid="25600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56002">
                                            <p:txEl>
                                              <p:pRg st="0" end="0"/>
                                            </p:txEl>
                                          </p:spTgt>
                                        </p:tgtEl>
                                        <p:attrNameLst>
                                          <p:attrName>ppt_x</p:attrName>
                                          <p:attrName>ppt_y</p:attrName>
                                        </p:attrNameLst>
                                      </p:cBhvr>
                                    </p:animMotion>
                                    <p:animEffect transition="in" filter="fade">
                                      <p:cBhvr>
                                        <p:cTn id="16" dur="1000"/>
                                        <p:tgtEl>
                                          <p:spTgt spid="256002">
                                            <p:txEl>
                                              <p:pRg st="0" end="0"/>
                                            </p:txEl>
                                          </p:spTgt>
                                        </p:tgtEl>
                                      </p:cBhvr>
                                    </p:animEffect>
                                  </p:childTnLst>
                                </p:cTn>
                              </p:par>
                              <p:par>
                                <p:cTn id="17" presetID="52" presetClass="entr" presetSubtype="0" fill="hold" nodeType="withEffect">
                                  <p:stCondLst>
                                    <p:cond delay="0"/>
                                  </p:stCondLst>
                                  <p:childTnLst>
                                    <p:set>
                                      <p:cBhvr>
                                        <p:cTn id="18" dur="1" fill="hold">
                                          <p:stCondLst>
                                            <p:cond delay="0"/>
                                          </p:stCondLst>
                                        </p:cTn>
                                        <p:tgtEl>
                                          <p:spTgt spid="256002">
                                            <p:txEl>
                                              <p:pRg st="1" end="1"/>
                                            </p:txEl>
                                          </p:spTgt>
                                        </p:tgtEl>
                                        <p:attrNameLst>
                                          <p:attrName>style.visibility</p:attrName>
                                        </p:attrNameLst>
                                      </p:cBhvr>
                                      <p:to>
                                        <p:strVal val="visible"/>
                                      </p:to>
                                    </p:set>
                                    <p:animScale>
                                      <p:cBhvr>
                                        <p:cTn id="19" dur="1000" decel="50000" fill="hold">
                                          <p:stCondLst>
                                            <p:cond delay="0"/>
                                          </p:stCondLst>
                                        </p:cTn>
                                        <p:tgtEl>
                                          <p:spTgt spid="256002">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256002">
                                            <p:txEl>
                                              <p:pRg st="1" end="1"/>
                                            </p:txEl>
                                          </p:spTgt>
                                        </p:tgtEl>
                                        <p:attrNameLst>
                                          <p:attrName>ppt_x</p:attrName>
                                          <p:attrName>ppt_y</p:attrName>
                                        </p:attrNameLst>
                                      </p:cBhvr>
                                    </p:animMotion>
                                    <p:animEffect transition="in" filter="fade">
                                      <p:cBhvr>
                                        <p:cTn id="21" dur="1000"/>
                                        <p:tgtEl>
                                          <p:spTgt spid="256002">
                                            <p:txEl>
                                              <p:pRg st="1" end="1"/>
                                            </p:txEl>
                                          </p:spTgt>
                                        </p:tgtEl>
                                      </p:cBhvr>
                                    </p:animEffect>
                                  </p:childTnLst>
                                </p:cTn>
                              </p:par>
                              <p:par>
                                <p:cTn id="22" presetID="52" presetClass="entr" presetSubtype="0" fill="hold" nodeType="withEffect">
                                  <p:stCondLst>
                                    <p:cond delay="0"/>
                                  </p:stCondLst>
                                  <p:childTnLst>
                                    <p:set>
                                      <p:cBhvr>
                                        <p:cTn id="23" dur="1" fill="hold">
                                          <p:stCondLst>
                                            <p:cond delay="0"/>
                                          </p:stCondLst>
                                        </p:cTn>
                                        <p:tgtEl>
                                          <p:spTgt spid="256002">
                                            <p:txEl>
                                              <p:pRg st="2" end="2"/>
                                            </p:txEl>
                                          </p:spTgt>
                                        </p:tgtEl>
                                        <p:attrNameLst>
                                          <p:attrName>style.visibility</p:attrName>
                                        </p:attrNameLst>
                                      </p:cBhvr>
                                      <p:to>
                                        <p:strVal val="visible"/>
                                      </p:to>
                                    </p:set>
                                    <p:animScale>
                                      <p:cBhvr>
                                        <p:cTn id="24" dur="1000" decel="50000" fill="hold">
                                          <p:stCondLst>
                                            <p:cond delay="0"/>
                                          </p:stCondLst>
                                        </p:cTn>
                                        <p:tgtEl>
                                          <p:spTgt spid="25600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56002">
                                            <p:txEl>
                                              <p:pRg st="2" end="2"/>
                                            </p:txEl>
                                          </p:spTgt>
                                        </p:tgtEl>
                                        <p:attrNameLst>
                                          <p:attrName>ppt_x</p:attrName>
                                          <p:attrName>ppt_y</p:attrName>
                                        </p:attrNameLst>
                                      </p:cBhvr>
                                    </p:animMotion>
                                    <p:animEffect transition="in" filter="fade">
                                      <p:cBhvr>
                                        <p:cTn id="26" dur="1000"/>
                                        <p:tgtEl>
                                          <p:spTgt spid="256002">
                                            <p:txEl>
                                              <p:pRg st="2" end="2"/>
                                            </p:txEl>
                                          </p:spTgt>
                                        </p:tgtEl>
                                      </p:cBhvr>
                                    </p:animEffect>
                                  </p:childTnLst>
                                </p:cTn>
                              </p:par>
                              <p:par>
                                <p:cTn id="27" presetID="52" presetClass="entr" presetSubtype="0" fill="hold" nodeType="withEffect">
                                  <p:stCondLst>
                                    <p:cond delay="0"/>
                                  </p:stCondLst>
                                  <p:childTnLst>
                                    <p:set>
                                      <p:cBhvr>
                                        <p:cTn id="28" dur="1" fill="hold">
                                          <p:stCondLst>
                                            <p:cond delay="0"/>
                                          </p:stCondLst>
                                        </p:cTn>
                                        <p:tgtEl>
                                          <p:spTgt spid="256002">
                                            <p:txEl>
                                              <p:pRg st="3" end="3"/>
                                            </p:txEl>
                                          </p:spTgt>
                                        </p:tgtEl>
                                        <p:attrNameLst>
                                          <p:attrName>style.visibility</p:attrName>
                                        </p:attrNameLst>
                                      </p:cBhvr>
                                      <p:to>
                                        <p:strVal val="visible"/>
                                      </p:to>
                                    </p:set>
                                    <p:animScale>
                                      <p:cBhvr>
                                        <p:cTn id="29" dur="1000" decel="50000" fill="hold">
                                          <p:stCondLst>
                                            <p:cond delay="0"/>
                                          </p:stCondLst>
                                        </p:cTn>
                                        <p:tgtEl>
                                          <p:spTgt spid="256002">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256002">
                                            <p:txEl>
                                              <p:pRg st="3" end="3"/>
                                            </p:txEl>
                                          </p:spTgt>
                                        </p:tgtEl>
                                        <p:attrNameLst>
                                          <p:attrName>ppt_x</p:attrName>
                                          <p:attrName>ppt_y</p:attrName>
                                        </p:attrNameLst>
                                      </p:cBhvr>
                                    </p:animMotion>
                                    <p:animEffect transition="in" filter="fade">
                                      <p:cBhvr>
                                        <p:cTn id="31" dur="1000"/>
                                        <p:tgtEl>
                                          <p:spTgt spid="256002">
                                            <p:txEl>
                                              <p:pRg st="3" end="3"/>
                                            </p:txEl>
                                          </p:spTgt>
                                        </p:tgtEl>
                                      </p:cBhvr>
                                    </p:animEffect>
                                  </p:childTnLst>
                                </p:cTn>
                              </p:par>
                              <p:par>
                                <p:cTn id="32" presetID="52" presetClass="entr" presetSubtype="0" fill="hold" nodeType="withEffect">
                                  <p:stCondLst>
                                    <p:cond delay="0"/>
                                  </p:stCondLst>
                                  <p:childTnLst>
                                    <p:set>
                                      <p:cBhvr>
                                        <p:cTn id="33" dur="1" fill="hold">
                                          <p:stCondLst>
                                            <p:cond delay="0"/>
                                          </p:stCondLst>
                                        </p:cTn>
                                        <p:tgtEl>
                                          <p:spTgt spid="256002">
                                            <p:txEl>
                                              <p:pRg st="4" end="4"/>
                                            </p:txEl>
                                          </p:spTgt>
                                        </p:tgtEl>
                                        <p:attrNameLst>
                                          <p:attrName>style.visibility</p:attrName>
                                        </p:attrNameLst>
                                      </p:cBhvr>
                                      <p:to>
                                        <p:strVal val="visible"/>
                                      </p:to>
                                    </p:set>
                                    <p:animScale>
                                      <p:cBhvr>
                                        <p:cTn id="34" dur="1000" decel="50000" fill="hold">
                                          <p:stCondLst>
                                            <p:cond delay="0"/>
                                          </p:stCondLst>
                                        </p:cTn>
                                        <p:tgtEl>
                                          <p:spTgt spid="256002">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256002">
                                            <p:txEl>
                                              <p:pRg st="4" end="4"/>
                                            </p:txEl>
                                          </p:spTgt>
                                        </p:tgtEl>
                                        <p:attrNameLst>
                                          <p:attrName>ppt_x</p:attrName>
                                          <p:attrName>ppt_y</p:attrName>
                                        </p:attrNameLst>
                                      </p:cBhvr>
                                    </p:animMotion>
                                    <p:animEffect transition="in" filter="fade">
                                      <p:cBhvr>
                                        <p:cTn id="36" dur="1000"/>
                                        <p:tgtEl>
                                          <p:spTgt spid="256002">
                                            <p:txEl>
                                              <p:pRg st="4" end="4"/>
                                            </p:txEl>
                                          </p:spTgt>
                                        </p:tgtEl>
                                      </p:cBhvr>
                                    </p:animEffect>
                                  </p:childTnLst>
                                </p:cTn>
                              </p:par>
                              <p:par>
                                <p:cTn id="37" presetID="52" presetClass="entr" presetSubtype="0" fill="hold" nodeType="withEffect">
                                  <p:stCondLst>
                                    <p:cond delay="0"/>
                                  </p:stCondLst>
                                  <p:childTnLst>
                                    <p:set>
                                      <p:cBhvr>
                                        <p:cTn id="38" dur="1" fill="hold">
                                          <p:stCondLst>
                                            <p:cond delay="0"/>
                                          </p:stCondLst>
                                        </p:cTn>
                                        <p:tgtEl>
                                          <p:spTgt spid="256002">
                                            <p:txEl>
                                              <p:pRg st="5" end="5"/>
                                            </p:txEl>
                                          </p:spTgt>
                                        </p:tgtEl>
                                        <p:attrNameLst>
                                          <p:attrName>style.visibility</p:attrName>
                                        </p:attrNameLst>
                                      </p:cBhvr>
                                      <p:to>
                                        <p:strVal val="visible"/>
                                      </p:to>
                                    </p:set>
                                    <p:animScale>
                                      <p:cBhvr>
                                        <p:cTn id="39" dur="1000" decel="50000" fill="hold">
                                          <p:stCondLst>
                                            <p:cond delay="0"/>
                                          </p:stCondLst>
                                        </p:cTn>
                                        <p:tgtEl>
                                          <p:spTgt spid="256002">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256002">
                                            <p:txEl>
                                              <p:pRg st="5" end="5"/>
                                            </p:txEl>
                                          </p:spTgt>
                                        </p:tgtEl>
                                        <p:attrNameLst>
                                          <p:attrName>ppt_x</p:attrName>
                                          <p:attrName>ppt_y</p:attrName>
                                        </p:attrNameLst>
                                      </p:cBhvr>
                                    </p:animMotion>
                                    <p:animEffect transition="in" filter="fade">
                                      <p:cBhvr>
                                        <p:cTn id="41" dur="1000"/>
                                        <p:tgtEl>
                                          <p:spTgt spid="256002">
                                            <p:txEl>
                                              <p:pRg st="5" end="5"/>
                                            </p:txEl>
                                          </p:spTgt>
                                        </p:tgtEl>
                                      </p:cBhvr>
                                    </p:animEffect>
                                  </p:childTnLst>
                                </p:cTn>
                              </p:par>
                              <p:par>
                                <p:cTn id="42" presetID="52" presetClass="entr" presetSubtype="0" fill="hold" nodeType="withEffect">
                                  <p:stCondLst>
                                    <p:cond delay="0"/>
                                  </p:stCondLst>
                                  <p:childTnLst>
                                    <p:set>
                                      <p:cBhvr>
                                        <p:cTn id="43" dur="1" fill="hold">
                                          <p:stCondLst>
                                            <p:cond delay="0"/>
                                          </p:stCondLst>
                                        </p:cTn>
                                        <p:tgtEl>
                                          <p:spTgt spid="256002">
                                            <p:txEl>
                                              <p:pRg st="6" end="6"/>
                                            </p:txEl>
                                          </p:spTgt>
                                        </p:tgtEl>
                                        <p:attrNameLst>
                                          <p:attrName>style.visibility</p:attrName>
                                        </p:attrNameLst>
                                      </p:cBhvr>
                                      <p:to>
                                        <p:strVal val="visible"/>
                                      </p:to>
                                    </p:set>
                                    <p:animScale>
                                      <p:cBhvr>
                                        <p:cTn id="44" dur="1000" decel="50000" fill="hold">
                                          <p:stCondLst>
                                            <p:cond delay="0"/>
                                          </p:stCondLst>
                                        </p:cTn>
                                        <p:tgtEl>
                                          <p:spTgt spid="256002">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256002">
                                            <p:txEl>
                                              <p:pRg st="6" end="6"/>
                                            </p:txEl>
                                          </p:spTgt>
                                        </p:tgtEl>
                                        <p:attrNameLst>
                                          <p:attrName>ppt_x</p:attrName>
                                          <p:attrName>ppt_y</p:attrName>
                                        </p:attrNameLst>
                                      </p:cBhvr>
                                    </p:animMotion>
                                    <p:animEffect transition="in" filter="fade">
                                      <p:cBhvr>
                                        <p:cTn id="46" dur="1000"/>
                                        <p:tgtEl>
                                          <p:spTgt spid="256002">
                                            <p:txEl>
                                              <p:pRg st="6" end="6"/>
                                            </p:txEl>
                                          </p:spTgt>
                                        </p:tgtEl>
                                      </p:cBhvr>
                                    </p:animEffect>
                                  </p:childTnLst>
                                </p:cTn>
                              </p:par>
                              <p:par>
                                <p:cTn id="47" presetID="52" presetClass="entr" presetSubtype="0" fill="hold" nodeType="withEffect">
                                  <p:stCondLst>
                                    <p:cond delay="0"/>
                                  </p:stCondLst>
                                  <p:childTnLst>
                                    <p:set>
                                      <p:cBhvr>
                                        <p:cTn id="48" dur="1" fill="hold">
                                          <p:stCondLst>
                                            <p:cond delay="0"/>
                                          </p:stCondLst>
                                        </p:cTn>
                                        <p:tgtEl>
                                          <p:spTgt spid="256002">
                                            <p:txEl>
                                              <p:pRg st="7" end="7"/>
                                            </p:txEl>
                                          </p:spTgt>
                                        </p:tgtEl>
                                        <p:attrNameLst>
                                          <p:attrName>style.visibility</p:attrName>
                                        </p:attrNameLst>
                                      </p:cBhvr>
                                      <p:to>
                                        <p:strVal val="visible"/>
                                      </p:to>
                                    </p:set>
                                    <p:animScale>
                                      <p:cBhvr>
                                        <p:cTn id="49" dur="1000" decel="50000" fill="hold">
                                          <p:stCondLst>
                                            <p:cond delay="0"/>
                                          </p:stCondLst>
                                        </p:cTn>
                                        <p:tgtEl>
                                          <p:spTgt spid="256002">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256002">
                                            <p:txEl>
                                              <p:pRg st="7" end="7"/>
                                            </p:txEl>
                                          </p:spTgt>
                                        </p:tgtEl>
                                        <p:attrNameLst>
                                          <p:attrName>ppt_x</p:attrName>
                                          <p:attrName>ppt_y</p:attrName>
                                        </p:attrNameLst>
                                      </p:cBhvr>
                                    </p:animMotion>
                                    <p:animEffect transition="in" filter="fade">
                                      <p:cBhvr>
                                        <p:cTn id="51" dur="1000"/>
                                        <p:tgtEl>
                                          <p:spTgt spid="25600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build="p" animBg="1"/>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9074" name="Picture 3" descr="04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0" y="869950"/>
            <a:ext cx="7683500" cy="5118100"/>
          </a:xfrm>
          <a:prstGeom prst="rect">
            <a:avLst/>
          </a:prstGeom>
          <a:noFill/>
          <a:ln w="9525">
            <a:solidFill>
              <a:srgbClr val="F0F5C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8497B0"/>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idx="4294967295"/>
          </p:nvPr>
        </p:nvSpPr>
        <p:spPr>
          <a:xfrm>
            <a:off x="1981200" y="274638"/>
            <a:ext cx="8229600" cy="620712"/>
          </a:xfrm>
        </p:spPr>
        <p:txBody>
          <a:bodyPr rtlCol="0">
            <a:normAutofit fontScale="90000"/>
          </a:bodyPr>
          <a:lstStyle/>
          <a:p>
            <a:pPr eaLnBrk="1" fontAlgn="auto" hangingPunct="1">
              <a:spcAft>
                <a:spcPts val="0"/>
              </a:spcAft>
              <a:defRPr/>
            </a:pPr>
            <a:r>
              <a:rPr lang="it-IT" altLang="it-IT" sz="4000" b="1" dirty="0">
                <a:latin typeface="Arial" panose="020B0604020202020204" pitchFamily="34" charset="0"/>
                <a:cs typeface="Arial" panose="020B0604020202020204" pitchFamily="34" charset="0"/>
              </a:rPr>
              <a:t>Altre immagini d’epoca</a:t>
            </a:r>
          </a:p>
        </p:txBody>
      </p:sp>
      <p:pic>
        <p:nvPicPr>
          <p:cNvPr id="260099" name="Picture 3" descr="04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268413"/>
            <a:ext cx="7683500" cy="51181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8497B0"/>
        </a:solidFill>
        <a:effectLst/>
      </p:bgPr>
    </p:bg>
    <p:spTree>
      <p:nvGrpSpPr>
        <p:cNvPr id="1" name=""/>
        <p:cNvGrpSpPr/>
        <p:nvPr/>
      </p:nvGrpSpPr>
      <p:grpSpPr>
        <a:xfrm>
          <a:off x="0" y="0"/>
          <a:ext cx="0" cy="0"/>
          <a:chOff x="0" y="0"/>
          <a:chExt cx="0" cy="0"/>
        </a:xfrm>
      </p:grpSpPr>
      <p:pic>
        <p:nvPicPr>
          <p:cNvPr id="261122" name="Picture 3" desc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171450"/>
            <a:ext cx="4318000" cy="65151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8497B0"/>
        </a:solidFill>
        <a:effectLst/>
      </p:bgPr>
    </p:bg>
    <p:spTree>
      <p:nvGrpSpPr>
        <p:cNvPr id="1" name=""/>
        <p:cNvGrpSpPr/>
        <p:nvPr/>
      </p:nvGrpSpPr>
      <p:grpSpPr>
        <a:xfrm>
          <a:off x="0" y="0"/>
          <a:ext cx="0" cy="0"/>
          <a:chOff x="0" y="0"/>
          <a:chExt cx="0" cy="0"/>
        </a:xfrm>
      </p:grpSpPr>
      <p:pic>
        <p:nvPicPr>
          <p:cNvPr id="262146" name="Picture 3" desc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614363"/>
            <a:ext cx="4048125" cy="56292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9000">
              <a:srgbClr val="44546A"/>
            </a:gs>
            <a:gs pos="37000">
              <a:srgbClr val="44546A"/>
            </a:gs>
            <a:gs pos="78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263170" name="Picture 4" descr="13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438" y="549275"/>
            <a:ext cx="8748712" cy="60325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1125" name="Line 5"/>
          <p:cNvSpPr>
            <a:spLocks noChangeShapeType="1"/>
          </p:cNvSpPr>
          <p:nvPr/>
        </p:nvSpPr>
        <p:spPr bwMode="auto">
          <a:xfrm flipV="1">
            <a:off x="3000375" y="3500438"/>
            <a:ext cx="1943100" cy="2159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1126" name="Line 6"/>
          <p:cNvSpPr>
            <a:spLocks noChangeShapeType="1"/>
          </p:cNvSpPr>
          <p:nvPr/>
        </p:nvSpPr>
        <p:spPr bwMode="auto">
          <a:xfrm flipH="1">
            <a:off x="4872038" y="981075"/>
            <a:ext cx="1296987" cy="719138"/>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1127" name="Rectangle 7"/>
          <p:cNvSpPr>
            <a:spLocks noChangeArrowheads="1"/>
          </p:cNvSpPr>
          <p:nvPr/>
        </p:nvSpPr>
        <p:spPr bwMode="auto">
          <a:xfrm>
            <a:off x="6240463" y="692150"/>
            <a:ext cx="1873250" cy="6413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it-IT" altLang="it-IT" b="1">
                <a:solidFill>
                  <a:srgbClr val="FF3300"/>
                </a:solidFill>
                <a:effectLst>
                  <a:outerShdw blurRad="38100" dist="38100" dir="2700000" algn="tl">
                    <a:srgbClr val="000000"/>
                  </a:outerShdw>
                </a:effectLst>
              </a:rPr>
              <a:t>p. T. Favali</a:t>
            </a:r>
          </a:p>
          <a:p>
            <a:pPr eaLnBrk="1" hangingPunct="1">
              <a:defRPr/>
            </a:pPr>
            <a:r>
              <a:rPr lang="it-IT" altLang="it-IT" b="1">
                <a:solidFill>
                  <a:srgbClr val="FF3300"/>
                </a:solidFill>
                <a:effectLst>
                  <a:outerShdw blurRad="38100" dist="38100" dir="2700000" algn="tl">
                    <a:srgbClr val="000000"/>
                  </a:outerShdw>
                </a:effectLst>
              </a:rPr>
              <a:t>ucciso nel 1985</a:t>
            </a:r>
          </a:p>
        </p:txBody>
      </p:sp>
      <p:sp>
        <p:nvSpPr>
          <p:cNvPr id="261128" name="Rectangle 8"/>
          <p:cNvSpPr>
            <a:spLocks noChangeArrowheads="1"/>
          </p:cNvSpPr>
          <p:nvPr/>
        </p:nvSpPr>
        <p:spPr bwMode="auto">
          <a:xfrm>
            <a:off x="1847850" y="3213100"/>
            <a:ext cx="1873250" cy="6413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it-IT" altLang="it-IT" b="1">
                <a:solidFill>
                  <a:srgbClr val="FF3300"/>
                </a:solidFill>
                <a:effectLst>
                  <a:outerShdw blurRad="38100" dist="38100" dir="2700000" algn="tl">
                    <a:srgbClr val="000000"/>
                  </a:outerShdw>
                </a:effectLst>
              </a:rPr>
              <a:t>p. Carzedda </a:t>
            </a:r>
          </a:p>
          <a:p>
            <a:pPr eaLnBrk="1" hangingPunct="1">
              <a:defRPr/>
            </a:pPr>
            <a:r>
              <a:rPr lang="it-IT" altLang="it-IT" b="1">
                <a:solidFill>
                  <a:srgbClr val="FF3300"/>
                </a:solidFill>
                <a:effectLst>
                  <a:outerShdw blurRad="38100" dist="38100" dir="2700000" algn="tl">
                    <a:srgbClr val="000000"/>
                  </a:outerShdw>
                </a:effectLst>
              </a:rPr>
              <a:t>ucciso nel 1992</a:t>
            </a:r>
          </a:p>
        </p:txBody>
      </p:sp>
      <p:sp>
        <p:nvSpPr>
          <p:cNvPr id="261129" name="Line 9"/>
          <p:cNvSpPr>
            <a:spLocks noChangeShapeType="1"/>
          </p:cNvSpPr>
          <p:nvPr/>
        </p:nvSpPr>
        <p:spPr bwMode="auto">
          <a:xfrm flipH="1">
            <a:off x="6167438" y="2852738"/>
            <a:ext cx="503237" cy="4333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1130" name="Rectangle 10"/>
          <p:cNvSpPr>
            <a:spLocks noChangeArrowheads="1"/>
          </p:cNvSpPr>
          <p:nvPr/>
        </p:nvSpPr>
        <p:spPr bwMode="auto">
          <a:xfrm>
            <a:off x="6743700" y="2565400"/>
            <a:ext cx="3579813" cy="3460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it-IT" altLang="it-IT" sz="1600">
                <a:solidFill>
                  <a:srgbClr val="FF3300"/>
                </a:solidFill>
                <a:effectLst>
                  <a:outerShdw blurRad="38100" dist="38100" dir="2700000" algn="tl">
                    <a:srgbClr val="000000"/>
                  </a:outerShdw>
                </a:effectLst>
              </a:rPr>
              <a:t>p. Geremia coinvolto nel caso p Tullio</a:t>
            </a:r>
          </a:p>
        </p:txBody>
      </p:sp>
      <p:sp>
        <p:nvSpPr>
          <p:cNvPr id="261131" name="Rectangle 11"/>
          <p:cNvSpPr>
            <a:spLocks noChangeArrowheads="1"/>
          </p:cNvSpPr>
          <p:nvPr/>
        </p:nvSpPr>
        <p:spPr bwMode="auto">
          <a:xfrm>
            <a:off x="1919288" y="765175"/>
            <a:ext cx="1784350" cy="6413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it-IT" altLang="it-IT" b="1">
                <a:solidFill>
                  <a:srgbClr val="FF3300"/>
                </a:solidFill>
                <a:effectLst>
                  <a:outerShdw blurRad="38100" dist="38100" dir="2700000" algn="tl">
                    <a:srgbClr val="000000"/>
                  </a:outerShdw>
                </a:effectLst>
              </a:rPr>
              <a:t>p. G. Bossi</a:t>
            </a:r>
          </a:p>
          <a:p>
            <a:pPr eaLnBrk="1" hangingPunct="1">
              <a:defRPr/>
            </a:pPr>
            <a:r>
              <a:rPr lang="it-IT" altLang="it-IT" b="1">
                <a:solidFill>
                  <a:srgbClr val="FF3300"/>
                </a:solidFill>
                <a:effectLst>
                  <a:outerShdw blurRad="38100" dist="38100" dir="2700000" algn="tl">
                    <a:srgbClr val="000000"/>
                  </a:outerShdw>
                </a:effectLst>
              </a:rPr>
              <a:t>rapito nel 2007</a:t>
            </a:r>
          </a:p>
        </p:txBody>
      </p:sp>
      <p:sp>
        <p:nvSpPr>
          <p:cNvPr id="261132" name="Line 12"/>
          <p:cNvSpPr>
            <a:spLocks noChangeShapeType="1"/>
          </p:cNvSpPr>
          <p:nvPr/>
        </p:nvSpPr>
        <p:spPr bwMode="auto">
          <a:xfrm>
            <a:off x="2711450" y="1412875"/>
            <a:ext cx="647700" cy="360363"/>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1133" name="Rectangle 13"/>
          <p:cNvSpPr>
            <a:spLocks noChangeArrowheads="1"/>
          </p:cNvSpPr>
          <p:nvPr/>
        </p:nvSpPr>
        <p:spPr bwMode="auto">
          <a:xfrm>
            <a:off x="7824788" y="3933825"/>
            <a:ext cx="1882775" cy="65087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it-IT" altLang="it-IT" b="1">
                <a:solidFill>
                  <a:srgbClr val="FF3300"/>
                </a:solidFill>
                <a:effectLst>
                  <a:outerShdw blurRad="38100" dist="38100" dir="2700000" algn="tl">
                    <a:srgbClr val="000000"/>
                  </a:outerShdw>
                </a:effectLst>
              </a:rPr>
              <a:t>p. Tentorio</a:t>
            </a:r>
          </a:p>
          <a:p>
            <a:pPr eaLnBrk="1" hangingPunct="1">
              <a:defRPr/>
            </a:pPr>
            <a:r>
              <a:rPr lang="it-IT" altLang="it-IT" b="1">
                <a:solidFill>
                  <a:srgbClr val="FF3300"/>
                </a:solidFill>
                <a:effectLst>
                  <a:outerShdw blurRad="38100" dist="38100" dir="2700000" algn="tl">
                    <a:srgbClr val="000000"/>
                  </a:outerShdw>
                </a:effectLst>
              </a:rPr>
              <a:t>ucciso nel 2011</a:t>
            </a:r>
          </a:p>
        </p:txBody>
      </p:sp>
      <p:sp>
        <p:nvSpPr>
          <p:cNvPr id="261134" name="Line 14"/>
          <p:cNvSpPr>
            <a:spLocks noChangeShapeType="1"/>
          </p:cNvSpPr>
          <p:nvPr/>
        </p:nvSpPr>
        <p:spPr bwMode="auto">
          <a:xfrm flipH="1" flipV="1">
            <a:off x="7751763" y="3429000"/>
            <a:ext cx="431800" cy="360363"/>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animScale>
                                      <p:cBhvr>
                                        <p:cTn id="7" dur="1000" decel="50000" fill="hold">
                                          <p:stCondLst>
                                            <p:cond delay="0"/>
                                          </p:stCondLst>
                                        </p:cTn>
                                        <p:tgtEl>
                                          <p:spTgt spid="2611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61126"/>
                                        </p:tgtEl>
                                        <p:attrNameLst>
                                          <p:attrName>ppt_x</p:attrName>
                                          <p:attrName>ppt_y</p:attrName>
                                        </p:attrNameLst>
                                      </p:cBhvr>
                                    </p:animMotion>
                                    <p:animEffect transition="in" filter="fade">
                                      <p:cBhvr>
                                        <p:cTn id="9" dur="1000"/>
                                        <p:tgtEl>
                                          <p:spTgt spid="2611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261127"/>
                                        </p:tgtEl>
                                        <p:attrNameLst>
                                          <p:attrName>style.visibility</p:attrName>
                                        </p:attrNameLst>
                                      </p:cBhvr>
                                      <p:to>
                                        <p:strVal val="visible"/>
                                      </p:to>
                                    </p:set>
                                    <p:animEffect transition="in" filter="fade">
                                      <p:cBhvr>
                                        <p:cTn id="14" dur="800" decel="100000"/>
                                        <p:tgtEl>
                                          <p:spTgt spid="261127"/>
                                        </p:tgtEl>
                                      </p:cBhvr>
                                    </p:animEffect>
                                    <p:anim calcmode="lin" valueType="num">
                                      <p:cBhvr>
                                        <p:cTn id="15" dur="800" decel="100000" fill="hold"/>
                                        <p:tgtEl>
                                          <p:spTgt spid="261127"/>
                                        </p:tgtEl>
                                        <p:attrNameLst>
                                          <p:attrName>style.rotation</p:attrName>
                                        </p:attrNameLst>
                                      </p:cBhvr>
                                      <p:tavLst>
                                        <p:tav tm="0">
                                          <p:val>
                                            <p:fltVal val="-90"/>
                                          </p:val>
                                        </p:tav>
                                        <p:tav tm="100000">
                                          <p:val>
                                            <p:fltVal val="0"/>
                                          </p:val>
                                        </p:tav>
                                      </p:tavLst>
                                    </p:anim>
                                    <p:anim calcmode="lin" valueType="num">
                                      <p:cBhvr>
                                        <p:cTn id="16" dur="800" decel="100000" fill="hold"/>
                                        <p:tgtEl>
                                          <p:spTgt spid="261127"/>
                                        </p:tgtEl>
                                        <p:attrNameLst>
                                          <p:attrName>ppt_x</p:attrName>
                                        </p:attrNameLst>
                                      </p:cBhvr>
                                      <p:tavLst>
                                        <p:tav tm="0">
                                          <p:val>
                                            <p:strVal val="#ppt_x+0.4"/>
                                          </p:val>
                                        </p:tav>
                                        <p:tav tm="100000">
                                          <p:val>
                                            <p:strVal val="#ppt_x-0.05"/>
                                          </p:val>
                                        </p:tav>
                                      </p:tavLst>
                                    </p:anim>
                                    <p:anim calcmode="lin" valueType="num">
                                      <p:cBhvr>
                                        <p:cTn id="17" dur="800" decel="100000" fill="hold"/>
                                        <p:tgtEl>
                                          <p:spTgt spid="261127"/>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261127"/>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261127"/>
                                        </p:tgtEl>
                                        <p:attrNameLst>
                                          <p:attrName>ppt_y</p:attrName>
                                        </p:attrNameLst>
                                      </p:cBhvr>
                                      <p:tavLst>
                                        <p:tav tm="0">
                                          <p:val>
                                            <p:strVal val="#ppt_y+0.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2" presetClass="entr" presetSubtype="0" fill="hold" grpId="0" nodeType="clickEffect">
                                  <p:stCondLst>
                                    <p:cond delay="0"/>
                                  </p:stCondLst>
                                  <p:childTnLst>
                                    <p:set>
                                      <p:cBhvr>
                                        <p:cTn id="23" dur="1" fill="hold">
                                          <p:stCondLst>
                                            <p:cond delay="0"/>
                                          </p:stCondLst>
                                        </p:cTn>
                                        <p:tgtEl>
                                          <p:spTgt spid="261129"/>
                                        </p:tgtEl>
                                        <p:attrNameLst>
                                          <p:attrName>style.visibility</p:attrName>
                                        </p:attrNameLst>
                                      </p:cBhvr>
                                      <p:to>
                                        <p:strVal val="visible"/>
                                      </p:to>
                                    </p:set>
                                    <p:animScale>
                                      <p:cBhvr>
                                        <p:cTn id="24" dur="1000" decel="50000" fill="hold">
                                          <p:stCondLst>
                                            <p:cond delay="0"/>
                                          </p:stCondLst>
                                        </p:cTn>
                                        <p:tgtEl>
                                          <p:spTgt spid="2611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261129"/>
                                        </p:tgtEl>
                                        <p:attrNameLst>
                                          <p:attrName>ppt_x</p:attrName>
                                          <p:attrName>ppt_y</p:attrName>
                                        </p:attrNameLst>
                                      </p:cBhvr>
                                    </p:animMotion>
                                    <p:animEffect transition="in" filter="fade">
                                      <p:cBhvr>
                                        <p:cTn id="26" dur="1000"/>
                                        <p:tgtEl>
                                          <p:spTgt spid="2611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261130"/>
                                        </p:tgtEl>
                                        <p:attrNameLst>
                                          <p:attrName>style.visibility</p:attrName>
                                        </p:attrNameLst>
                                      </p:cBhvr>
                                      <p:to>
                                        <p:strVal val="visible"/>
                                      </p:to>
                                    </p:set>
                                    <p:animEffect transition="in" filter="fade">
                                      <p:cBhvr>
                                        <p:cTn id="31" dur="800" decel="100000"/>
                                        <p:tgtEl>
                                          <p:spTgt spid="261130"/>
                                        </p:tgtEl>
                                      </p:cBhvr>
                                    </p:animEffect>
                                    <p:anim calcmode="lin" valueType="num">
                                      <p:cBhvr>
                                        <p:cTn id="32" dur="800" decel="100000" fill="hold"/>
                                        <p:tgtEl>
                                          <p:spTgt spid="261130"/>
                                        </p:tgtEl>
                                        <p:attrNameLst>
                                          <p:attrName>style.rotation</p:attrName>
                                        </p:attrNameLst>
                                      </p:cBhvr>
                                      <p:tavLst>
                                        <p:tav tm="0">
                                          <p:val>
                                            <p:fltVal val="-90"/>
                                          </p:val>
                                        </p:tav>
                                        <p:tav tm="100000">
                                          <p:val>
                                            <p:fltVal val="0"/>
                                          </p:val>
                                        </p:tav>
                                      </p:tavLst>
                                    </p:anim>
                                    <p:anim calcmode="lin" valueType="num">
                                      <p:cBhvr>
                                        <p:cTn id="33" dur="800" decel="100000" fill="hold"/>
                                        <p:tgtEl>
                                          <p:spTgt spid="261130"/>
                                        </p:tgtEl>
                                        <p:attrNameLst>
                                          <p:attrName>ppt_x</p:attrName>
                                        </p:attrNameLst>
                                      </p:cBhvr>
                                      <p:tavLst>
                                        <p:tav tm="0">
                                          <p:val>
                                            <p:strVal val="#ppt_x+0.4"/>
                                          </p:val>
                                        </p:tav>
                                        <p:tav tm="100000">
                                          <p:val>
                                            <p:strVal val="#ppt_x-0.05"/>
                                          </p:val>
                                        </p:tav>
                                      </p:tavLst>
                                    </p:anim>
                                    <p:anim calcmode="lin" valueType="num">
                                      <p:cBhvr>
                                        <p:cTn id="34" dur="800" decel="100000" fill="hold"/>
                                        <p:tgtEl>
                                          <p:spTgt spid="26113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6113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61130"/>
                                        </p:tgtEl>
                                        <p:attrNameLst>
                                          <p:attrName>ppt_y</p:attrName>
                                        </p:attrNameLst>
                                      </p:cBhvr>
                                      <p:tavLst>
                                        <p:tav tm="0">
                                          <p:val>
                                            <p:strVal val="#ppt_y+0.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2" presetClass="entr" presetSubtype="0" fill="hold" grpId="0" nodeType="clickEffect">
                                  <p:stCondLst>
                                    <p:cond delay="0"/>
                                  </p:stCondLst>
                                  <p:childTnLst>
                                    <p:set>
                                      <p:cBhvr>
                                        <p:cTn id="40" dur="1" fill="hold">
                                          <p:stCondLst>
                                            <p:cond delay="0"/>
                                          </p:stCondLst>
                                        </p:cTn>
                                        <p:tgtEl>
                                          <p:spTgt spid="261125"/>
                                        </p:tgtEl>
                                        <p:attrNameLst>
                                          <p:attrName>style.visibility</p:attrName>
                                        </p:attrNameLst>
                                      </p:cBhvr>
                                      <p:to>
                                        <p:strVal val="visible"/>
                                      </p:to>
                                    </p:set>
                                    <p:animScale>
                                      <p:cBhvr>
                                        <p:cTn id="41" dur="1000" decel="50000" fill="hold">
                                          <p:stCondLst>
                                            <p:cond delay="0"/>
                                          </p:stCondLst>
                                        </p:cTn>
                                        <p:tgtEl>
                                          <p:spTgt spid="2611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261125"/>
                                        </p:tgtEl>
                                        <p:attrNameLst>
                                          <p:attrName>ppt_x</p:attrName>
                                          <p:attrName>ppt_y</p:attrName>
                                        </p:attrNameLst>
                                      </p:cBhvr>
                                    </p:animMotion>
                                    <p:animEffect transition="in" filter="fade">
                                      <p:cBhvr>
                                        <p:cTn id="43" dur="1000"/>
                                        <p:tgtEl>
                                          <p:spTgt spid="26112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0" presetClass="entr" presetSubtype="0" fill="hold" grpId="0" nodeType="clickEffect">
                                  <p:stCondLst>
                                    <p:cond delay="0"/>
                                  </p:stCondLst>
                                  <p:childTnLst>
                                    <p:set>
                                      <p:cBhvr>
                                        <p:cTn id="47" dur="1" fill="hold">
                                          <p:stCondLst>
                                            <p:cond delay="0"/>
                                          </p:stCondLst>
                                        </p:cTn>
                                        <p:tgtEl>
                                          <p:spTgt spid="261128"/>
                                        </p:tgtEl>
                                        <p:attrNameLst>
                                          <p:attrName>style.visibility</p:attrName>
                                        </p:attrNameLst>
                                      </p:cBhvr>
                                      <p:to>
                                        <p:strVal val="visible"/>
                                      </p:to>
                                    </p:set>
                                    <p:animEffect transition="in" filter="fade">
                                      <p:cBhvr>
                                        <p:cTn id="48" dur="800" decel="100000"/>
                                        <p:tgtEl>
                                          <p:spTgt spid="261128"/>
                                        </p:tgtEl>
                                      </p:cBhvr>
                                    </p:animEffect>
                                    <p:anim calcmode="lin" valueType="num">
                                      <p:cBhvr>
                                        <p:cTn id="49" dur="800" decel="100000" fill="hold"/>
                                        <p:tgtEl>
                                          <p:spTgt spid="261128"/>
                                        </p:tgtEl>
                                        <p:attrNameLst>
                                          <p:attrName>style.rotation</p:attrName>
                                        </p:attrNameLst>
                                      </p:cBhvr>
                                      <p:tavLst>
                                        <p:tav tm="0">
                                          <p:val>
                                            <p:fltVal val="-90"/>
                                          </p:val>
                                        </p:tav>
                                        <p:tav tm="100000">
                                          <p:val>
                                            <p:fltVal val="0"/>
                                          </p:val>
                                        </p:tav>
                                      </p:tavLst>
                                    </p:anim>
                                    <p:anim calcmode="lin" valueType="num">
                                      <p:cBhvr>
                                        <p:cTn id="50" dur="800" decel="100000" fill="hold"/>
                                        <p:tgtEl>
                                          <p:spTgt spid="261128"/>
                                        </p:tgtEl>
                                        <p:attrNameLst>
                                          <p:attrName>ppt_x</p:attrName>
                                        </p:attrNameLst>
                                      </p:cBhvr>
                                      <p:tavLst>
                                        <p:tav tm="0">
                                          <p:val>
                                            <p:strVal val="#ppt_x+0.4"/>
                                          </p:val>
                                        </p:tav>
                                        <p:tav tm="100000">
                                          <p:val>
                                            <p:strVal val="#ppt_x-0.05"/>
                                          </p:val>
                                        </p:tav>
                                      </p:tavLst>
                                    </p:anim>
                                    <p:anim calcmode="lin" valueType="num">
                                      <p:cBhvr>
                                        <p:cTn id="51" dur="800" decel="100000" fill="hold"/>
                                        <p:tgtEl>
                                          <p:spTgt spid="261128"/>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261128"/>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261128"/>
                                        </p:tgtEl>
                                        <p:attrNameLst>
                                          <p:attrName>ppt_y</p:attrName>
                                        </p:attrNameLst>
                                      </p:cBhvr>
                                      <p:tavLst>
                                        <p:tav tm="0">
                                          <p:val>
                                            <p:strVal val="#ppt_y+0.1"/>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52" presetClass="entr" presetSubtype="0" fill="hold" grpId="0" nodeType="clickEffect">
                                  <p:stCondLst>
                                    <p:cond delay="0"/>
                                  </p:stCondLst>
                                  <p:childTnLst>
                                    <p:set>
                                      <p:cBhvr>
                                        <p:cTn id="57" dur="1" fill="hold">
                                          <p:stCondLst>
                                            <p:cond delay="0"/>
                                          </p:stCondLst>
                                        </p:cTn>
                                        <p:tgtEl>
                                          <p:spTgt spid="261132"/>
                                        </p:tgtEl>
                                        <p:attrNameLst>
                                          <p:attrName>style.visibility</p:attrName>
                                        </p:attrNameLst>
                                      </p:cBhvr>
                                      <p:to>
                                        <p:strVal val="visible"/>
                                      </p:to>
                                    </p:set>
                                    <p:animScale>
                                      <p:cBhvr>
                                        <p:cTn id="58" dur="1000" decel="50000" fill="hold">
                                          <p:stCondLst>
                                            <p:cond delay="0"/>
                                          </p:stCondLst>
                                        </p:cTn>
                                        <p:tgtEl>
                                          <p:spTgt spid="2611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261132"/>
                                        </p:tgtEl>
                                        <p:attrNameLst>
                                          <p:attrName>ppt_x</p:attrName>
                                          <p:attrName>ppt_y</p:attrName>
                                        </p:attrNameLst>
                                      </p:cBhvr>
                                    </p:animMotion>
                                    <p:animEffect transition="in" filter="fade">
                                      <p:cBhvr>
                                        <p:cTn id="60" dur="1000"/>
                                        <p:tgtEl>
                                          <p:spTgt spid="26113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0" presetClass="entr" presetSubtype="0" fill="hold" grpId="0" nodeType="clickEffect">
                                  <p:stCondLst>
                                    <p:cond delay="0"/>
                                  </p:stCondLst>
                                  <p:childTnLst>
                                    <p:set>
                                      <p:cBhvr>
                                        <p:cTn id="64" dur="1" fill="hold">
                                          <p:stCondLst>
                                            <p:cond delay="0"/>
                                          </p:stCondLst>
                                        </p:cTn>
                                        <p:tgtEl>
                                          <p:spTgt spid="261131"/>
                                        </p:tgtEl>
                                        <p:attrNameLst>
                                          <p:attrName>style.visibility</p:attrName>
                                        </p:attrNameLst>
                                      </p:cBhvr>
                                      <p:to>
                                        <p:strVal val="visible"/>
                                      </p:to>
                                    </p:set>
                                    <p:animEffect transition="in" filter="fade">
                                      <p:cBhvr>
                                        <p:cTn id="65" dur="800" decel="100000"/>
                                        <p:tgtEl>
                                          <p:spTgt spid="261131"/>
                                        </p:tgtEl>
                                      </p:cBhvr>
                                    </p:animEffect>
                                    <p:anim calcmode="lin" valueType="num">
                                      <p:cBhvr>
                                        <p:cTn id="66" dur="800" decel="100000" fill="hold"/>
                                        <p:tgtEl>
                                          <p:spTgt spid="261131"/>
                                        </p:tgtEl>
                                        <p:attrNameLst>
                                          <p:attrName>style.rotation</p:attrName>
                                        </p:attrNameLst>
                                      </p:cBhvr>
                                      <p:tavLst>
                                        <p:tav tm="0">
                                          <p:val>
                                            <p:fltVal val="-90"/>
                                          </p:val>
                                        </p:tav>
                                        <p:tav tm="100000">
                                          <p:val>
                                            <p:fltVal val="0"/>
                                          </p:val>
                                        </p:tav>
                                      </p:tavLst>
                                    </p:anim>
                                    <p:anim calcmode="lin" valueType="num">
                                      <p:cBhvr>
                                        <p:cTn id="67" dur="800" decel="100000" fill="hold"/>
                                        <p:tgtEl>
                                          <p:spTgt spid="261131"/>
                                        </p:tgtEl>
                                        <p:attrNameLst>
                                          <p:attrName>ppt_x</p:attrName>
                                        </p:attrNameLst>
                                      </p:cBhvr>
                                      <p:tavLst>
                                        <p:tav tm="0">
                                          <p:val>
                                            <p:strVal val="#ppt_x+0.4"/>
                                          </p:val>
                                        </p:tav>
                                        <p:tav tm="100000">
                                          <p:val>
                                            <p:strVal val="#ppt_x-0.05"/>
                                          </p:val>
                                        </p:tav>
                                      </p:tavLst>
                                    </p:anim>
                                    <p:anim calcmode="lin" valueType="num">
                                      <p:cBhvr>
                                        <p:cTn id="68" dur="800" decel="100000" fill="hold"/>
                                        <p:tgtEl>
                                          <p:spTgt spid="261131"/>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261131"/>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261131"/>
                                        </p:tgtEl>
                                        <p:attrNameLst>
                                          <p:attrName>ppt_y</p:attrName>
                                        </p:attrNameLst>
                                      </p:cBhvr>
                                      <p:tavLst>
                                        <p:tav tm="0">
                                          <p:val>
                                            <p:strVal val="#ppt_y+0.1"/>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30" presetClass="entr" presetSubtype="0" fill="hold" grpId="0" nodeType="clickEffect">
                                  <p:stCondLst>
                                    <p:cond delay="0"/>
                                  </p:stCondLst>
                                  <p:childTnLst>
                                    <p:set>
                                      <p:cBhvr>
                                        <p:cTn id="74" dur="1" fill="hold">
                                          <p:stCondLst>
                                            <p:cond delay="0"/>
                                          </p:stCondLst>
                                        </p:cTn>
                                        <p:tgtEl>
                                          <p:spTgt spid="261133"/>
                                        </p:tgtEl>
                                        <p:attrNameLst>
                                          <p:attrName>style.visibility</p:attrName>
                                        </p:attrNameLst>
                                      </p:cBhvr>
                                      <p:to>
                                        <p:strVal val="visible"/>
                                      </p:to>
                                    </p:set>
                                    <p:animEffect transition="in" filter="fade">
                                      <p:cBhvr>
                                        <p:cTn id="75" dur="800" decel="100000"/>
                                        <p:tgtEl>
                                          <p:spTgt spid="261133"/>
                                        </p:tgtEl>
                                      </p:cBhvr>
                                    </p:animEffect>
                                    <p:anim calcmode="lin" valueType="num">
                                      <p:cBhvr>
                                        <p:cTn id="76" dur="800" decel="100000" fill="hold"/>
                                        <p:tgtEl>
                                          <p:spTgt spid="261133"/>
                                        </p:tgtEl>
                                        <p:attrNameLst>
                                          <p:attrName>style.rotation</p:attrName>
                                        </p:attrNameLst>
                                      </p:cBhvr>
                                      <p:tavLst>
                                        <p:tav tm="0">
                                          <p:val>
                                            <p:fltVal val="-90"/>
                                          </p:val>
                                        </p:tav>
                                        <p:tav tm="100000">
                                          <p:val>
                                            <p:fltVal val="0"/>
                                          </p:val>
                                        </p:tav>
                                      </p:tavLst>
                                    </p:anim>
                                    <p:anim calcmode="lin" valueType="num">
                                      <p:cBhvr>
                                        <p:cTn id="77" dur="800" decel="100000" fill="hold"/>
                                        <p:tgtEl>
                                          <p:spTgt spid="261133"/>
                                        </p:tgtEl>
                                        <p:attrNameLst>
                                          <p:attrName>ppt_x</p:attrName>
                                        </p:attrNameLst>
                                      </p:cBhvr>
                                      <p:tavLst>
                                        <p:tav tm="0">
                                          <p:val>
                                            <p:strVal val="#ppt_x+0.4"/>
                                          </p:val>
                                        </p:tav>
                                        <p:tav tm="100000">
                                          <p:val>
                                            <p:strVal val="#ppt_x-0.05"/>
                                          </p:val>
                                        </p:tav>
                                      </p:tavLst>
                                    </p:anim>
                                    <p:anim calcmode="lin" valueType="num">
                                      <p:cBhvr>
                                        <p:cTn id="78" dur="800" decel="100000" fill="hold"/>
                                        <p:tgtEl>
                                          <p:spTgt spid="261133"/>
                                        </p:tgtEl>
                                        <p:attrNameLst>
                                          <p:attrName>ppt_y</p:attrName>
                                        </p:attrNameLst>
                                      </p:cBhvr>
                                      <p:tavLst>
                                        <p:tav tm="0">
                                          <p:val>
                                            <p:strVal val="#ppt_y-0.4"/>
                                          </p:val>
                                        </p:tav>
                                        <p:tav tm="100000">
                                          <p:val>
                                            <p:strVal val="#ppt_y+0.1"/>
                                          </p:val>
                                        </p:tav>
                                      </p:tavLst>
                                    </p:anim>
                                    <p:anim calcmode="lin" valueType="num">
                                      <p:cBhvr>
                                        <p:cTn id="79" dur="200" accel="100000" fill="hold">
                                          <p:stCondLst>
                                            <p:cond delay="800"/>
                                          </p:stCondLst>
                                        </p:cTn>
                                        <p:tgtEl>
                                          <p:spTgt spid="261133"/>
                                        </p:tgtEl>
                                        <p:attrNameLst>
                                          <p:attrName>ppt_x</p:attrName>
                                        </p:attrNameLst>
                                      </p:cBhvr>
                                      <p:tavLst>
                                        <p:tav tm="0">
                                          <p:val>
                                            <p:strVal val="#ppt_x-0.05"/>
                                          </p:val>
                                        </p:tav>
                                        <p:tav tm="100000">
                                          <p:val>
                                            <p:strVal val="#ppt_x"/>
                                          </p:val>
                                        </p:tav>
                                      </p:tavLst>
                                    </p:anim>
                                    <p:anim calcmode="lin" valueType="num">
                                      <p:cBhvr>
                                        <p:cTn id="80" dur="200" accel="100000" fill="hold">
                                          <p:stCondLst>
                                            <p:cond delay="800"/>
                                          </p:stCondLst>
                                        </p:cTn>
                                        <p:tgtEl>
                                          <p:spTgt spid="261133"/>
                                        </p:tgtEl>
                                        <p:attrNameLst>
                                          <p:attrName>ppt_y</p:attrName>
                                        </p:attrNameLst>
                                      </p:cBhvr>
                                      <p:tavLst>
                                        <p:tav tm="0">
                                          <p:val>
                                            <p:strVal val="#ppt_y+0.1"/>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52" presetClass="entr" presetSubtype="0" fill="hold" grpId="0" nodeType="clickEffect">
                                  <p:stCondLst>
                                    <p:cond delay="0"/>
                                  </p:stCondLst>
                                  <p:childTnLst>
                                    <p:set>
                                      <p:cBhvr>
                                        <p:cTn id="84" dur="1" fill="hold">
                                          <p:stCondLst>
                                            <p:cond delay="0"/>
                                          </p:stCondLst>
                                        </p:cTn>
                                        <p:tgtEl>
                                          <p:spTgt spid="261134"/>
                                        </p:tgtEl>
                                        <p:attrNameLst>
                                          <p:attrName>style.visibility</p:attrName>
                                        </p:attrNameLst>
                                      </p:cBhvr>
                                      <p:to>
                                        <p:strVal val="visible"/>
                                      </p:to>
                                    </p:set>
                                    <p:animScale>
                                      <p:cBhvr>
                                        <p:cTn id="85" dur="1000" decel="50000" fill="hold">
                                          <p:stCondLst>
                                            <p:cond delay="0"/>
                                          </p:stCondLst>
                                        </p:cTn>
                                        <p:tgtEl>
                                          <p:spTgt spid="2611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6" dur="1000" decel="50000" fill="hold">
                                          <p:stCondLst>
                                            <p:cond delay="0"/>
                                          </p:stCondLst>
                                        </p:cTn>
                                        <p:tgtEl>
                                          <p:spTgt spid="261134"/>
                                        </p:tgtEl>
                                        <p:attrNameLst>
                                          <p:attrName>ppt_x</p:attrName>
                                          <p:attrName>ppt_y</p:attrName>
                                        </p:attrNameLst>
                                      </p:cBhvr>
                                    </p:animMotion>
                                    <p:animEffect transition="in" filter="fade">
                                      <p:cBhvr>
                                        <p:cTn id="87" dur="1000"/>
                                        <p:tgtEl>
                                          <p:spTgt spid="261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5" grpId="0" animBg="1"/>
      <p:bldP spid="261126" grpId="0" animBg="1"/>
      <p:bldP spid="261127" grpId="0" animBg="1"/>
      <p:bldP spid="261128" grpId="0" animBg="1"/>
      <p:bldP spid="261129" grpId="0" animBg="1"/>
      <p:bldP spid="261130" grpId="0" animBg="1"/>
      <p:bldP spid="261131" grpId="0" animBg="1"/>
      <p:bldP spid="261132" grpId="0" animBg="1"/>
      <p:bldP spid="261133" grpId="0" animBg="1"/>
      <p:bldP spid="26113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5218" name="Picture 3" descr="bossitulliosa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908050"/>
            <a:ext cx="4878387" cy="5626100"/>
          </a:xfrm>
          <a:prstGeom prst="rect">
            <a:avLst/>
          </a:prstGeom>
          <a:noFill/>
          <a:ln w="38100">
            <a:solidFill>
              <a:srgbClr val="F0F5C1"/>
            </a:solidFill>
            <a:miter lim="800000"/>
            <a:headEnd/>
            <a:tailEnd/>
          </a:ln>
          <a:extLst>
            <a:ext uri="{909E8E84-426E-40DD-AFC4-6F175D3DCCD1}">
              <a14:hiddenFill xmlns:a14="http://schemas.microsoft.com/office/drawing/2010/main">
                <a:solidFill>
                  <a:srgbClr val="FFFFFF"/>
                </a:solidFill>
              </a14:hiddenFill>
            </a:ext>
          </a:extLst>
        </p:spPr>
      </p:pic>
      <p:sp>
        <p:nvSpPr>
          <p:cNvPr id="265219" name="Rectangle 4"/>
          <p:cNvSpPr>
            <a:spLocks noChangeArrowheads="1"/>
          </p:cNvSpPr>
          <p:nvPr/>
        </p:nvSpPr>
        <p:spPr bwMode="auto">
          <a:xfrm>
            <a:off x="7535863" y="1268413"/>
            <a:ext cx="2520950" cy="650875"/>
          </a:xfrm>
          <a:prstGeom prst="rect">
            <a:avLst/>
          </a:prstGeom>
          <a:solidFill>
            <a:srgbClr val="EBF2AC"/>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solidFill>
                  <a:schemeClr val="tx2"/>
                </a:solidFill>
                <a:latin typeface="Arial" panose="020B0604020202020204" pitchFamily="34" charset="0"/>
              </a:rPr>
              <a:t>p. T. Favali </a:t>
            </a:r>
          </a:p>
          <a:p>
            <a:pPr eaLnBrk="1" hangingPunct="1">
              <a:lnSpc>
                <a:spcPct val="100000"/>
              </a:lnSpc>
              <a:spcBef>
                <a:spcPct val="0"/>
              </a:spcBef>
              <a:buFontTx/>
              <a:buNone/>
            </a:pPr>
            <a:r>
              <a:rPr lang="it-IT" altLang="it-IT" sz="1800">
                <a:solidFill>
                  <a:schemeClr val="tx2"/>
                </a:solidFill>
                <a:latin typeface="Arial" panose="020B0604020202020204" pitchFamily="34" charset="0"/>
              </a:rPr>
              <a:t>ucciso nel 1985</a:t>
            </a:r>
          </a:p>
        </p:txBody>
      </p:sp>
      <p:sp>
        <p:nvSpPr>
          <p:cNvPr id="263173" name="Rectangle 5"/>
          <p:cNvSpPr>
            <a:spLocks noChangeArrowheads="1"/>
          </p:cNvSpPr>
          <p:nvPr/>
        </p:nvSpPr>
        <p:spPr bwMode="auto">
          <a:xfrm>
            <a:off x="7391400" y="4868863"/>
            <a:ext cx="3041650" cy="366712"/>
          </a:xfrm>
          <a:prstGeom prst="rect">
            <a:avLst/>
          </a:prstGeom>
          <a:solidFill>
            <a:srgbClr val="F8F2A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1800">
                <a:latin typeface="Arial" panose="020B0604020202020204" pitchFamily="34" charset="0"/>
              </a:rPr>
              <a:t>P Carzedda ucciso nel 1992</a:t>
            </a:r>
          </a:p>
        </p:txBody>
      </p:sp>
      <p:sp>
        <p:nvSpPr>
          <p:cNvPr id="263175" name="Line 7"/>
          <p:cNvSpPr>
            <a:spLocks noChangeShapeType="1"/>
          </p:cNvSpPr>
          <p:nvPr/>
        </p:nvSpPr>
        <p:spPr bwMode="auto">
          <a:xfrm flipH="1">
            <a:off x="7248525" y="5300663"/>
            <a:ext cx="503238" cy="28733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3176" name="Rectangle 8"/>
          <p:cNvSpPr>
            <a:spLocks noChangeArrowheads="1"/>
          </p:cNvSpPr>
          <p:nvPr/>
        </p:nvSpPr>
        <p:spPr bwMode="auto">
          <a:xfrm>
            <a:off x="2495550" y="333375"/>
            <a:ext cx="5467350" cy="366713"/>
          </a:xfrm>
          <a:prstGeom prst="rect">
            <a:avLst/>
          </a:prstGeom>
          <a:solidFill>
            <a:srgbClr val="F8F2A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solidFill>
                  <a:schemeClr val="tx2"/>
                </a:solidFill>
                <a:latin typeface="Arial" panose="020B0604020202020204" pitchFamily="34" charset="0"/>
              </a:rPr>
              <a:t>p. Giancarlo Bossi (fu rapito e sequestrato nel 2007)</a:t>
            </a:r>
          </a:p>
        </p:txBody>
      </p:sp>
      <p:sp>
        <p:nvSpPr>
          <p:cNvPr id="263177" name="Line 9"/>
          <p:cNvSpPr>
            <a:spLocks noChangeShapeType="1"/>
          </p:cNvSpPr>
          <p:nvPr/>
        </p:nvSpPr>
        <p:spPr bwMode="auto">
          <a:xfrm>
            <a:off x="3287713" y="765175"/>
            <a:ext cx="647700" cy="50323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3178" name="Line 10"/>
          <p:cNvSpPr>
            <a:spLocks noChangeShapeType="1"/>
          </p:cNvSpPr>
          <p:nvPr/>
        </p:nvSpPr>
        <p:spPr bwMode="auto">
          <a:xfrm flipH="1">
            <a:off x="6167438" y="1989138"/>
            <a:ext cx="1368425" cy="50323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3178"/>
                                        </p:tgtEl>
                                        <p:attrNameLst>
                                          <p:attrName>style.visibility</p:attrName>
                                        </p:attrNameLst>
                                      </p:cBhvr>
                                      <p:to>
                                        <p:strVal val="visible"/>
                                      </p:to>
                                    </p:set>
                                    <p:animEffect transition="in" filter="fade">
                                      <p:cBhvr>
                                        <p:cTn id="7" dur="1000"/>
                                        <p:tgtEl>
                                          <p:spTgt spid="263178"/>
                                        </p:tgtEl>
                                      </p:cBhvr>
                                    </p:animEffect>
                                    <p:anim calcmode="lin" valueType="num">
                                      <p:cBhvr>
                                        <p:cTn id="8" dur="1000" fill="hold"/>
                                        <p:tgtEl>
                                          <p:spTgt spid="263178"/>
                                        </p:tgtEl>
                                        <p:attrNameLst>
                                          <p:attrName>ppt_x</p:attrName>
                                        </p:attrNameLst>
                                      </p:cBhvr>
                                      <p:tavLst>
                                        <p:tav tm="0">
                                          <p:val>
                                            <p:strVal val="#ppt_x"/>
                                          </p:val>
                                        </p:tav>
                                        <p:tav tm="100000">
                                          <p:val>
                                            <p:strVal val="#ppt_x"/>
                                          </p:val>
                                        </p:tav>
                                      </p:tavLst>
                                    </p:anim>
                                    <p:anim calcmode="lin" valueType="num">
                                      <p:cBhvr>
                                        <p:cTn id="9" dur="1000" fill="hold"/>
                                        <p:tgtEl>
                                          <p:spTgt spid="26317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63173"/>
                                        </p:tgtEl>
                                        <p:attrNameLst>
                                          <p:attrName>style.visibility</p:attrName>
                                        </p:attrNameLst>
                                      </p:cBhvr>
                                      <p:to>
                                        <p:strVal val="visible"/>
                                      </p:to>
                                    </p:set>
                                    <p:animEffect transition="in" filter="fade">
                                      <p:cBhvr>
                                        <p:cTn id="14" dur="1000"/>
                                        <p:tgtEl>
                                          <p:spTgt spid="263173"/>
                                        </p:tgtEl>
                                      </p:cBhvr>
                                    </p:animEffect>
                                    <p:anim calcmode="lin" valueType="num">
                                      <p:cBhvr>
                                        <p:cTn id="15" dur="1000" fill="hold"/>
                                        <p:tgtEl>
                                          <p:spTgt spid="263173"/>
                                        </p:tgtEl>
                                        <p:attrNameLst>
                                          <p:attrName>ppt_x</p:attrName>
                                        </p:attrNameLst>
                                      </p:cBhvr>
                                      <p:tavLst>
                                        <p:tav tm="0">
                                          <p:val>
                                            <p:strVal val="#ppt_x"/>
                                          </p:val>
                                        </p:tav>
                                        <p:tav tm="100000">
                                          <p:val>
                                            <p:strVal val="#ppt_x"/>
                                          </p:val>
                                        </p:tav>
                                      </p:tavLst>
                                    </p:anim>
                                    <p:anim calcmode="lin" valueType="num">
                                      <p:cBhvr>
                                        <p:cTn id="16" dur="1000" fill="hold"/>
                                        <p:tgtEl>
                                          <p:spTgt spid="26317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3175"/>
                                        </p:tgtEl>
                                        <p:attrNameLst>
                                          <p:attrName>style.visibility</p:attrName>
                                        </p:attrNameLst>
                                      </p:cBhvr>
                                      <p:to>
                                        <p:strVal val="visible"/>
                                      </p:to>
                                    </p:set>
                                    <p:animEffect transition="in" filter="fade">
                                      <p:cBhvr>
                                        <p:cTn id="21" dur="1000"/>
                                        <p:tgtEl>
                                          <p:spTgt spid="263175"/>
                                        </p:tgtEl>
                                      </p:cBhvr>
                                    </p:animEffect>
                                    <p:anim calcmode="lin" valueType="num">
                                      <p:cBhvr>
                                        <p:cTn id="22" dur="1000" fill="hold"/>
                                        <p:tgtEl>
                                          <p:spTgt spid="263175"/>
                                        </p:tgtEl>
                                        <p:attrNameLst>
                                          <p:attrName>ppt_x</p:attrName>
                                        </p:attrNameLst>
                                      </p:cBhvr>
                                      <p:tavLst>
                                        <p:tav tm="0">
                                          <p:val>
                                            <p:strVal val="#ppt_x"/>
                                          </p:val>
                                        </p:tav>
                                        <p:tav tm="100000">
                                          <p:val>
                                            <p:strVal val="#ppt_x"/>
                                          </p:val>
                                        </p:tav>
                                      </p:tavLst>
                                    </p:anim>
                                    <p:anim calcmode="lin" valueType="num">
                                      <p:cBhvr>
                                        <p:cTn id="23" dur="1000" fill="hold"/>
                                        <p:tgtEl>
                                          <p:spTgt spid="263175"/>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63176"/>
                                        </p:tgtEl>
                                        <p:attrNameLst>
                                          <p:attrName>style.visibility</p:attrName>
                                        </p:attrNameLst>
                                      </p:cBhvr>
                                      <p:to>
                                        <p:strVal val="visible"/>
                                      </p:to>
                                    </p:set>
                                    <p:animEffect transition="in" filter="fade">
                                      <p:cBhvr>
                                        <p:cTn id="28" dur="1000"/>
                                        <p:tgtEl>
                                          <p:spTgt spid="263176"/>
                                        </p:tgtEl>
                                      </p:cBhvr>
                                    </p:animEffect>
                                    <p:anim calcmode="lin" valueType="num">
                                      <p:cBhvr>
                                        <p:cTn id="29" dur="1000" fill="hold"/>
                                        <p:tgtEl>
                                          <p:spTgt spid="263176"/>
                                        </p:tgtEl>
                                        <p:attrNameLst>
                                          <p:attrName>ppt_x</p:attrName>
                                        </p:attrNameLst>
                                      </p:cBhvr>
                                      <p:tavLst>
                                        <p:tav tm="0">
                                          <p:val>
                                            <p:strVal val="#ppt_x"/>
                                          </p:val>
                                        </p:tav>
                                        <p:tav tm="100000">
                                          <p:val>
                                            <p:strVal val="#ppt_x"/>
                                          </p:val>
                                        </p:tav>
                                      </p:tavLst>
                                    </p:anim>
                                    <p:anim calcmode="lin" valueType="num">
                                      <p:cBhvr>
                                        <p:cTn id="30" dur="1000" fill="hold"/>
                                        <p:tgtEl>
                                          <p:spTgt spid="263176"/>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63177"/>
                                        </p:tgtEl>
                                        <p:attrNameLst>
                                          <p:attrName>style.visibility</p:attrName>
                                        </p:attrNameLst>
                                      </p:cBhvr>
                                      <p:to>
                                        <p:strVal val="visible"/>
                                      </p:to>
                                    </p:set>
                                    <p:animEffect transition="in" filter="fade">
                                      <p:cBhvr>
                                        <p:cTn id="35" dur="1000"/>
                                        <p:tgtEl>
                                          <p:spTgt spid="263177"/>
                                        </p:tgtEl>
                                      </p:cBhvr>
                                    </p:animEffect>
                                    <p:anim calcmode="lin" valueType="num">
                                      <p:cBhvr>
                                        <p:cTn id="36" dur="1000" fill="hold"/>
                                        <p:tgtEl>
                                          <p:spTgt spid="263177"/>
                                        </p:tgtEl>
                                        <p:attrNameLst>
                                          <p:attrName>ppt_x</p:attrName>
                                        </p:attrNameLst>
                                      </p:cBhvr>
                                      <p:tavLst>
                                        <p:tav tm="0">
                                          <p:val>
                                            <p:strVal val="#ppt_x"/>
                                          </p:val>
                                        </p:tav>
                                        <p:tav tm="100000">
                                          <p:val>
                                            <p:strVal val="#ppt_x"/>
                                          </p:val>
                                        </p:tav>
                                      </p:tavLst>
                                    </p:anim>
                                    <p:anim calcmode="lin" valueType="num">
                                      <p:cBhvr>
                                        <p:cTn id="37" dur="1000" fill="hold"/>
                                        <p:tgtEl>
                                          <p:spTgt spid="2631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3" grpId="0" animBg="1"/>
      <p:bldP spid="263175" grpId="0" animBg="1"/>
      <p:bldP spid="263176" grpId="0" animBg="1"/>
      <p:bldP spid="263177" grpId="0" animBg="1"/>
      <p:bldP spid="263178"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B5D2EC"/>
            </a:gs>
            <a:gs pos="74001">
              <a:srgbClr val="1F4E79"/>
            </a:gs>
            <a:gs pos="100000">
              <a:srgbClr val="CEE1F2"/>
            </a:gs>
          </a:gsLst>
          <a:path path="shape">
            <a:fillToRect l="50000" t="50000" r="50000" b="50000"/>
          </a:path>
        </a:gradFill>
        <a:effectLst/>
      </p:bgPr>
    </p:bg>
    <p:spTree>
      <p:nvGrpSpPr>
        <p:cNvPr id="1" name=""/>
        <p:cNvGrpSpPr/>
        <p:nvPr/>
      </p:nvGrpSpPr>
      <p:grpSpPr>
        <a:xfrm>
          <a:off x="0" y="0"/>
          <a:ext cx="0" cy="0"/>
          <a:chOff x="0" y="0"/>
          <a:chExt cx="0" cy="0"/>
        </a:xfrm>
      </p:grpSpPr>
      <p:pic>
        <p:nvPicPr>
          <p:cNvPr id="267266" name="Picture 2" descr="- Pime martiri 03"/>
          <p:cNvPicPr>
            <a:picLocks noChangeAspect="1" noChangeArrowheads="1"/>
          </p:cNvPicPr>
          <p:nvPr/>
        </p:nvPicPr>
        <p:blipFill>
          <a:blip r:embed="rId3">
            <a:extLst>
              <a:ext uri="{28A0092B-C50C-407E-A947-70E740481C1C}">
                <a14:useLocalDpi xmlns:a14="http://schemas.microsoft.com/office/drawing/2010/main" val="0"/>
              </a:ext>
            </a:extLst>
          </a:blip>
          <a:srcRect l="36871" t="52405" r="34988" b="3786"/>
          <a:stretch>
            <a:fillRect/>
          </a:stretch>
        </p:blipFill>
        <p:spPr bwMode="auto">
          <a:xfrm>
            <a:off x="630238" y="742950"/>
            <a:ext cx="37433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Rectangle 3"/>
          <p:cNvSpPr>
            <a:spLocks noChangeArrowheads="1"/>
          </p:cNvSpPr>
          <p:nvPr/>
        </p:nvSpPr>
        <p:spPr bwMode="auto">
          <a:xfrm>
            <a:off x="8418513" y="1204913"/>
            <a:ext cx="3167062" cy="4924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Tahoma" panose="020B0604030504040204" pitchFamily="34" charset="0"/>
              <a:cs typeface="Arial" panose="020B0604020202020204" pitchFamily="34" charset="0"/>
            </a:endParaRPr>
          </a:p>
        </p:txBody>
      </p:sp>
      <p:sp>
        <p:nvSpPr>
          <p:cNvPr id="267268" name="Rectangle 4"/>
          <p:cNvSpPr>
            <a:spLocks noChangeArrowheads="1"/>
          </p:cNvSpPr>
          <p:nvPr/>
        </p:nvSpPr>
        <p:spPr bwMode="auto">
          <a:xfrm>
            <a:off x="8437563" y="4410075"/>
            <a:ext cx="3128962" cy="1785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it-IT" altLang="it-IT" sz="2000" b="1">
                <a:solidFill>
                  <a:srgbClr val="002060"/>
                </a:solidFill>
                <a:latin typeface="Arial" panose="020B0604020202020204" pitchFamily="34" charset="0"/>
              </a:rPr>
              <a:t>Padre Fausto Tentorio</a:t>
            </a:r>
          </a:p>
          <a:p>
            <a:pPr algn="ctr">
              <a:lnSpc>
                <a:spcPct val="100000"/>
              </a:lnSpc>
              <a:spcBef>
                <a:spcPct val="0"/>
              </a:spcBef>
              <a:buFontTx/>
              <a:buNone/>
            </a:pPr>
            <a:r>
              <a:rPr lang="it-IT" altLang="it-IT" sz="1800">
                <a:latin typeface="Arial" panose="020B0604020202020204" pitchFamily="34" charset="0"/>
              </a:rPr>
              <a:t>Santa Maria Ohè (Lc)</a:t>
            </a:r>
          </a:p>
          <a:p>
            <a:pPr algn="ctr">
              <a:lnSpc>
                <a:spcPct val="100000"/>
              </a:lnSpc>
              <a:spcBef>
                <a:spcPct val="0"/>
              </a:spcBef>
              <a:buFontTx/>
              <a:buNone/>
            </a:pPr>
            <a:r>
              <a:rPr lang="it-IT" altLang="it-IT" sz="1800">
                <a:latin typeface="Arial" panose="020B0604020202020204" pitchFamily="34" charset="0"/>
              </a:rPr>
              <a:t>59 anni</a:t>
            </a:r>
          </a:p>
          <a:p>
            <a:pPr algn="ctr">
              <a:lnSpc>
                <a:spcPct val="100000"/>
              </a:lnSpc>
              <a:spcBef>
                <a:spcPct val="0"/>
              </a:spcBef>
              <a:buFontTx/>
              <a:buNone/>
            </a:pPr>
            <a:r>
              <a:rPr lang="it-IT" altLang="it-IT" sz="1800">
                <a:latin typeface="Arial" panose="020B0604020202020204" pitchFamily="34" charset="0"/>
              </a:rPr>
              <a:t>ucciso a Mindanao (Filippine)</a:t>
            </a:r>
          </a:p>
          <a:p>
            <a:pPr algn="ctr">
              <a:lnSpc>
                <a:spcPct val="100000"/>
              </a:lnSpc>
              <a:spcBef>
                <a:spcPct val="0"/>
              </a:spcBef>
              <a:buFontTx/>
              <a:buNone/>
            </a:pPr>
            <a:r>
              <a:rPr lang="it-IT" altLang="it-IT" sz="1800">
                <a:latin typeface="Arial" panose="020B0604020202020204" pitchFamily="34" charset="0"/>
              </a:rPr>
              <a:t>il 17-10-2011</a:t>
            </a:r>
          </a:p>
        </p:txBody>
      </p:sp>
      <p:pic>
        <p:nvPicPr>
          <p:cNvPr id="267269" name="Picture 5" descr="- Tentorio 6BN"/>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8586788" y="1425575"/>
            <a:ext cx="2830512"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70" name="Picture 2" descr="- Pime martiri 03"/>
          <p:cNvPicPr>
            <a:picLocks noChangeAspect="1" noChangeArrowheads="1"/>
          </p:cNvPicPr>
          <p:nvPr/>
        </p:nvPicPr>
        <p:blipFill>
          <a:blip r:embed="rId3">
            <a:extLst>
              <a:ext uri="{28A0092B-C50C-407E-A947-70E740481C1C}">
                <a14:useLocalDpi xmlns:a14="http://schemas.microsoft.com/office/drawing/2010/main" val="0"/>
              </a:ext>
            </a:extLst>
          </a:blip>
          <a:srcRect l="66402" t="51074" r="2463"/>
          <a:stretch>
            <a:fillRect/>
          </a:stretch>
        </p:blipFill>
        <p:spPr bwMode="auto">
          <a:xfrm>
            <a:off x="4543425" y="1628775"/>
            <a:ext cx="3424238"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9000">
              <a:srgbClr val="44546A"/>
            </a:gs>
            <a:gs pos="37000">
              <a:srgbClr val="44546A"/>
            </a:gs>
            <a:gs pos="78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 name="Rettangolo 1"/>
          <p:cNvSpPr/>
          <p:nvPr/>
        </p:nvSpPr>
        <p:spPr>
          <a:xfrm>
            <a:off x="1199456" y="682094"/>
            <a:ext cx="9577064" cy="5493812"/>
          </a:xfrm>
          <a:prstGeom prst="rect">
            <a:avLst/>
          </a:prstGeom>
          <a:solidFill>
            <a:srgbClr val="FFFFCC"/>
          </a:solidFill>
        </p:spPr>
        <p:txBody>
          <a:bodyPr wrap="square">
            <a:spAutoFit/>
          </a:bodyPr>
          <a:lstStyle/>
          <a:p>
            <a:pPr algn="ctr">
              <a:lnSpc>
                <a:spcPct val="150000"/>
              </a:lnSpc>
            </a:pPr>
            <a:r>
              <a:rPr lang="it-IT" sz="2600" dirty="0"/>
              <a:t>Nel 2008 Norberto </a:t>
            </a:r>
            <a:r>
              <a:rPr lang="it-IT" sz="2600" dirty="0" err="1"/>
              <a:t>Manero</a:t>
            </a:r>
            <a:r>
              <a:rPr lang="it-IT" sz="2600" dirty="0"/>
              <a:t> jr, </a:t>
            </a:r>
          </a:p>
          <a:p>
            <a:pPr algn="ctr">
              <a:lnSpc>
                <a:spcPct val="150000"/>
              </a:lnSpc>
            </a:pPr>
            <a:r>
              <a:rPr lang="it-IT" sz="2600" dirty="0"/>
              <a:t>il capo della banda che uccise p. Tullio,</a:t>
            </a:r>
          </a:p>
          <a:p>
            <a:pPr algn="ctr">
              <a:lnSpc>
                <a:spcPct val="150000"/>
              </a:lnSpc>
            </a:pPr>
            <a:r>
              <a:rPr lang="it-IT" sz="2600" dirty="0"/>
              <a:t>è stato liberato dalla prigione, </a:t>
            </a:r>
          </a:p>
          <a:p>
            <a:pPr algn="ctr">
              <a:lnSpc>
                <a:spcPct val="150000"/>
              </a:lnSpc>
            </a:pPr>
            <a:r>
              <a:rPr lang="it-IT" sz="2600" dirty="0"/>
              <a:t>è andato a pregare sulla tomba di p. Tullio </a:t>
            </a:r>
          </a:p>
          <a:p>
            <a:pPr algn="ctr">
              <a:lnSpc>
                <a:spcPct val="150000"/>
              </a:lnSpc>
            </a:pPr>
            <a:r>
              <a:rPr lang="it-IT" sz="2600" dirty="0"/>
              <a:t>per chiedere perdono, </a:t>
            </a:r>
          </a:p>
          <a:p>
            <a:pPr algn="ctr">
              <a:lnSpc>
                <a:spcPct val="150000"/>
              </a:lnSpc>
            </a:pPr>
            <a:r>
              <a:rPr lang="it-IT" sz="2600" dirty="0"/>
              <a:t>si è inginocchiato, ha acceso una candela </a:t>
            </a:r>
          </a:p>
          <a:p>
            <a:pPr algn="ctr">
              <a:lnSpc>
                <a:spcPct val="150000"/>
              </a:lnSpc>
            </a:pPr>
            <a:r>
              <a:rPr lang="it-IT" sz="2600" dirty="0"/>
              <a:t>e ha baciato la foto di p. Tullio.</a:t>
            </a:r>
          </a:p>
          <a:p>
            <a:pPr algn="ctr">
              <a:lnSpc>
                <a:spcPct val="150000"/>
              </a:lnSpc>
            </a:pPr>
            <a:r>
              <a:rPr lang="it-IT" sz="2600" dirty="0"/>
              <a:t>Erano presenti numerosi sacerdoti </a:t>
            </a:r>
          </a:p>
          <a:p>
            <a:pPr algn="ctr">
              <a:lnSpc>
                <a:spcPct val="150000"/>
              </a:lnSpc>
            </a:pPr>
            <a:r>
              <a:rPr lang="it-IT" sz="2600" dirty="0"/>
              <a:t>e i testimoni del delitto.</a:t>
            </a:r>
          </a:p>
        </p:txBody>
      </p:sp>
    </p:spTree>
    <p:extLst>
      <p:ext uri="{BB962C8B-B14F-4D97-AF65-F5344CB8AC3E}">
        <p14:creationId xmlns:p14="http://schemas.microsoft.com/office/powerpoint/2010/main" val="1545184485"/>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26626" name="Picture 3" descr="f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765175"/>
            <a:ext cx="7915275" cy="53276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5735638" y="765175"/>
            <a:ext cx="1368474" cy="201575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9000">
              <a:srgbClr val="44546A"/>
            </a:gs>
            <a:gs pos="37000">
              <a:srgbClr val="44546A"/>
            </a:gs>
            <a:gs pos="78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 name="Rettangolo 1"/>
          <p:cNvSpPr/>
          <p:nvPr/>
        </p:nvSpPr>
        <p:spPr>
          <a:xfrm>
            <a:off x="1235460" y="682094"/>
            <a:ext cx="9721080" cy="5493812"/>
          </a:xfrm>
          <a:prstGeom prst="rect">
            <a:avLst/>
          </a:prstGeom>
          <a:solidFill>
            <a:srgbClr val="FFFFCC"/>
          </a:solidFill>
        </p:spPr>
        <p:txBody>
          <a:bodyPr wrap="square">
            <a:spAutoFit/>
          </a:bodyPr>
          <a:lstStyle/>
          <a:p>
            <a:pPr algn="ctr">
              <a:lnSpc>
                <a:spcPct val="150000"/>
              </a:lnSpc>
            </a:pPr>
            <a:r>
              <a:rPr lang="it-IT" sz="2600" dirty="0" err="1"/>
              <a:t>Manero</a:t>
            </a:r>
            <a:r>
              <a:rPr lang="it-IT" sz="2600" dirty="0"/>
              <a:t> è anche andato ad accendere una candela</a:t>
            </a:r>
          </a:p>
          <a:p>
            <a:pPr algn="ctr">
              <a:lnSpc>
                <a:spcPct val="150000"/>
              </a:lnSpc>
            </a:pPr>
            <a:r>
              <a:rPr lang="it-IT" sz="2600" dirty="0"/>
              <a:t>nel crocevia dove fu ucciso p. Tullio.</a:t>
            </a:r>
          </a:p>
          <a:p>
            <a:pPr algn="ctr">
              <a:lnSpc>
                <a:spcPct val="150000"/>
              </a:lnSpc>
            </a:pPr>
            <a:r>
              <a:rPr lang="it-IT" sz="2600" dirty="0"/>
              <a:t>Ha abbracciato a lungo p. Peter Geremia </a:t>
            </a:r>
          </a:p>
          <a:p>
            <a:pPr algn="ctr">
              <a:lnSpc>
                <a:spcPct val="150000"/>
              </a:lnSpc>
            </a:pPr>
            <a:r>
              <a:rPr lang="it-IT" sz="2600" dirty="0"/>
              <a:t>e i testimoni del delitto </a:t>
            </a:r>
          </a:p>
          <a:p>
            <a:pPr algn="ctr">
              <a:lnSpc>
                <a:spcPct val="150000"/>
              </a:lnSpc>
            </a:pPr>
            <a:r>
              <a:rPr lang="it-IT" sz="2600" dirty="0"/>
              <a:t>versando in continuazione lacrime di commozione. </a:t>
            </a:r>
          </a:p>
          <a:p>
            <a:pPr algn="ctr">
              <a:lnSpc>
                <a:spcPct val="150000"/>
              </a:lnSpc>
            </a:pPr>
            <a:r>
              <a:rPr lang="it-IT" sz="2600" dirty="0"/>
              <a:t>Davanti a tutti ha ufficialmente rinnovato e firmato</a:t>
            </a:r>
          </a:p>
          <a:p>
            <a:pPr algn="ctr">
              <a:lnSpc>
                <a:spcPct val="150000"/>
              </a:lnSpc>
            </a:pPr>
            <a:r>
              <a:rPr lang="it-IT" sz="2600" dirty="0"/>
              <a:t>le nove promesse di PACE.</a:t>
            </a:r>
          </a:p>
          <a:p>
            <a:pPr algn="ctr">
              <a:lnSpc>
                <a:spcPct val="150000"/>
              </a:lnSpc>
            </a:pPr>
            <a:r>
              <a:rPr lang="it-IT" sz="2600" dirty="0"/>
              <a:t>Oggi fa l'agricoltore </a:t>
            </a:r>
          </a:p>
          <a:p>
            <a:pPr algn="ctr">
              <a:lnSpc>
                <a:spcPct val="150000"/>
              </a:lnSpc>
            </a:pPr>
            <a:r>
              <a:rPr lang="it-IT" sz="2600" dirty="0"/>
              <a:t>ed è diventato un uomo di pace nella parrocchia.</a:t>
            </a:r>
          </a:p>
        </p:txBody>
      </p:sp>
    </p:spTree>
    <p:extLst>
      <p:ext uri="{BB962C8B-B14F-4D97-AF65-F5344CB8AC3E}">
        <p14:creationId xmlns:p14="http://schemas.microsoft.com/office/powerpoint/2010/main" val="2733476564"/>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9000">
              <a:srgbClr val="44546A"/>
            </a:gs>
            <a:gs pos="37000">
              <a:srgbClr val="44546A"/>
            </a:gs>
            <a:gs pos="78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596932"/>
            <a:ext cx="10058400" cy="5664136"/>
          </a:xfrm>
          <a:prstGeom prst="rect">
            <a:avLst/>
          </a:prstGeom>
        </p:spPr>
      </p:pic>
    </p:spTree>
    <p:extLst>
      <p:ext uri="{BB962C8B-B14F-4D97-AF65-F5344CB8AC3E}">
        <p14:creationId xmlns:p14="http://schemas.microsoft.com/office/powerpoint/2010/main" val="1573921932"/>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9000">
              <a:srgbClr val="44546A"/>
            </a:gs>
            <a:gs pos="37000">
              <a:srgbClr val="44546A"/>
            </a:gs>
            <a:gs pos="78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00075"/>
            <a:ext cx="10058400" cy="5657850"/>
          </a:xfrm>
          <a:prstGeom prst="rect">
            <a:avLst/>
          </a:prstGeom>
        </p:spPr>
      </p:pic>
    </p:spTree>
    <p:extLst>
      <p:ext uri="{BB962C8B-B14F-4D97-AF65-F5344CB8AC3E}">
        <p14:creationId xmlns:p14="http://schemas.microsoft.com/office/powerpoint/2010/main" val="248669604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9000">
              <a:srgbClr val="44546A"/>
            </a:gs>
            <a:gs pos="37000">
              <a:srgbClr val="44546A"/>
            </a:gs>
            <a:gs pos="78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r="472"/>
          <a:stretch/>
        </p:blipFill>
        <p:spPr>
          <a:xfrm>
            <a:off x="1248499" y="693000"/>
            <a:ext cx="9695002" cy="5472000"/>
          </a:xfrm>
          <a:prstGeom prst="rect">
            <a:avLst/>
          </a:prstGeom>
        </p:spPr>
      </p:pic>
    </p:spTree>
    <p:extLst>
      <p:ext uri="{BB962C8B-B14F-4D97-AF65-F5344CB8AC3E}">
        <p14:creationId xmlns:p14="http://schemas.microsoft.com/office/powerpoint/2010/main" val="1578150044"/>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9000">
              <a:srgbClr val="44546A"/>
            </a:gs>
            <a:gs pos="37000">
              <a:srgbClr val="44546A"/>
            </a:gs>
            <a:gs pos="78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595648"/>
            <a:ext cx="10058400" cy="5666704"/>
          </a:xfrm>
          <a:prstGeom prst="rect">
            <a:avLst/>
          </a:prstGeom>
        </p:spPr>
      </p:pic>
    </p:spTree>
    <p:extLst>
      <p:ext uri="{BB962C8B-B14F-4D97-AF65-F5344CB8AC3E}">
        <p14:creationId xmlns:p14="http://schemas.microsoft.com/office/powerpoint/2010/main" val="417281159"/>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9000">
              <a:srgbClr val="44546A"/>
            </a:gs>
            <a:gs pos="37000">
              <a:srgbClr val="44546A"/>
            </a:gs>
            <a:gs pos="78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241666" name="Picture 3" descr="Busti  p Geremia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513" y="460375"/>
            <a:ext cx="7038975" cy="59372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41667" name="Rectangle 4"/>
          <p:cNvSpPr>
            <a:spLocks noChangeArrowheads="1"/>
          </p:cNvSpPr>
          <p:nvPr/>
        </p:nvSpPr>
        <p:spPr bwMode="auto">
          <a:xfrm>
            <a:off x="2566988" y="6094413"/>
            <a:ext cx="7058025" cy="287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Tree>
    <p:extLst>
      <p:ext uri="{BB962C8B-B14F-4D97-AF65-F5344CB8AC3E}">
        <p14:creationId xmlns:p14="http://schemas.microsoft.com/office/powerpoint/2010/main" val="1992693709"/>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9000">
              <a:srgbClr val="44546A"/>
            </a:gs>
            <a:gs pos="37000">
              <a:srgbClr val="44546A"/>
            </a:gs>
            <a:gs pos="78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242690" name="Picture 3" descr="Busti  p Geremia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 y="693738"/>
            <a:ext cx="1057910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939375"/>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body" idx="4294967295"/>
          </p:nvPr>
        </p:nvSpPr>
        <p:spPr>
          <a:xfrm>
            <a:off x="1734344" y="747316"/>
            <a:ext cx="8723312" cy="5363368"/>
          </a:xfrm>
          <a:solidFill>
            <a:srgbClr val="F0F5C1"/>
          </a:solidFill>
          <a:ln>
            <a:solidFill>
              <a:schemeClr val="tx1"/>
            </a:solidFill>
            <a:miter lim="800000"/>
            <a:headEnd/>
            <a:tailEnd/>
          </a:ln>
        </p:spPr>
        <p:txBody>
          <a:bodyPr rtlCol="0">
            <a:normAutofit fontScale="92500"/>
          </a:bodyPr>
          <a:lstStyle/>
          <a:p>
            <a:pPr eaLnBrk="1" fontAlgn="auto" hangingPunct="1">
              <a:lnSpc>
                <a:spcPct val="150000"/>
              </a:lnSpc>
              <a:spcAft>
                <a:spcPts val="0"/>
              </a:spcAft>
              <a:defRPr/>
            </a:pPr>
            <a:r>
              <a:rPr lang="it-IT" altLang="it-IT" dirty="0">
                <a:latin typeface="Arial" panose="020B0604020202020204" pitchFamily="34" charset="0"/>
                <a:cs typeface="Arial" panose="020B0604020202020204" pitchFamily="34" charset="0"/>
              </a:rPr>
              <a:t>Giunge il momento di partire per il servizio </a:t>
            </a:r>
            <a:r>
              <a:rPr lang="it-IT" altLang="it-IT" dirty="0" smtClean="0">
                <a:latin typeface="Arial" panose="020B0604020202020204" pitchFamily="34" charset="0"/>
                <a:cs typeface="Arial" panose="020B0604020202020204" pitchFamily="34" charset="0"/>
              </a:rPr>
              <a:t>militare a Palermo</a:t>
            </a:r>
            <a:r>
              <a:rPr lang="it-IT" altLang="it-IT" dirty="0">
                <a:latin typeface="Arial" panose="020B0604020202020204" pitchFamily="34" charset="0"/>
                <a:cs typeface="Arial" panose="020B0604020202020204" pitchFamily="34" charset="0"/>
              </a:rPr>
              <a:t>, </a:t>
            </a:r>
            <a:r>
              <a:rPr lang="it-IT" altLang="it-IT" dirty="0" smtClean="0">
                <a:latin typeface="Arial" panose="020B0604020202020204" pitchFamily="34" charset="0"/>
                <a:cs typeface="Arial" panose="020B0604020202020204" pitchFamily="34" charset="0"/>
              </a:rPr>
              <a:t>e a </a:t>
            </a:r>
            <a:r>
              <a:rPr lang="it-IT" altLang="it-IT" dirty="0">
                <a:latin typeface="Arial" panose="020B0604020202020204" pitchFamily="34" charset="0"/>
                <a:cs typeface="Arial" panose="020B0604020202020204" pitchFamily="34" charset="0"/>
              </a:rPr>
              <a:t>Torino presso il VII Reggimento Artiglieria. </a:t>
            </a:r>
            <a:r>
              <a:rPr lang="it-IT" altLang="it-IT" dirty="0" smtClean="0">
                <a:latin typeface="Arial" panose="020B0604020202020204" pitchFamily="34" charset="0"/>
                <a:cs typeface="Arial" panose="020B0604020202020204" pitchFamily="34" charset="0"/>
              </a:rPr>
              <a:t>Rifiuta l’incarico </a:t>
            </a:r>
            <a:r>
              <a:rPr lang="it-IT" altLang="it-IT" dirty="0">
                <a:latin typeface="Arial" panose="020B0604020202020204" pitchFamily="34" charset="0"/>
                <a:cs typeface="Arial" panose="020B0604020202020204" pitchFamily="34" charset="0"/>
              </a:rPr>
              <a:t>di </a:t>
            </a:r>
            <a:r>
              <a:rPr lang="it-IT" altLang="it-IT" dirty="0" smtClean="0">
                <a:latin typeface="Arial" panose="020B0604020202020204" pitchFamily="34" charset="0"/>
                <a:cs typeface="Arial" panose="020B0604020202020204" pitchFamily="34" charset="0"/>
              </a:rPr>
              <a:t>sottufficiale per </a:t>
            </a:r>
            <a:r>
              <a:rPr lang="it-IT" altLang="it-IT" dirty="0">
                <a:latin typeface="Arial" panose="020B0604020202020204" pitchFamily="34" charset="0"/>
                <a:cs typeface="Arial" panose="020B0604020202020204" pitchFamily="34" charset="0"/>
              </a:rPr>
              <a:t>essere un soldato semplice come tutti gli altri. </a:t>
            </a:r>
          </a:p>
          <a:p>
            <a:pPr eaLnBrk="1" fontAlgn="auto" hangingPunct="1">
              <a:lnSpc>
                <a:spcPct val="150000"/>
              </a:lnSpc>
              <a:spcAft>
                <a:spcPts val="0"/>
              </a:spcAft>
              <a:defRPr/>
            </a:pPr>
            <a:r>
              <a:rPr lang="it-IT" altLang="it-IT" dirty="0">
                <a:latin typeface="Arial" panose="020B0604020202020204" pitchFamily="34" charset="0"/>
                <a:cs typeface="Arial" panose="020B0604020202020204" pitchFamily="34" charset="0"/>
              </a:rPr>
              <a:t>Durante la ferma organizza incontri di preghiera con alcuni amici e si interessa dei commilitoni in difficoltà; confida ad un suo amico il sogno di impiegare la sua vita per far gioire qualche disperato.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28674" name="Picture 3" descr="- App0002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238" y="190500"/>
            <a:ext cx="4160837" cy="6478588"/>
          </a:xfrm>
          <a:prstGeom prst="rect">
            <a:avLst/>
          </a:prstGeom>
          <a:noFill/>
          <a:ln w="9525">
            <a:solidFill>
              <a:srgbClr val="EBF2AC"/>
            </a:solidFill>
            <a:miter lim="800000"/>
            <a:headEnd/>
            <a:tailEnd/>
          </a:ln>
          <a:extLst>
            <a:ext uri="{909E8E84-426E-40DD-AFC4-6F175D3DCCD1}">
              <a14:hiddenFill xmlns:a14="http://schemas.microsoft.com/office/drawing/2010/main">
                <a:solidFill>
                  <a:srgbClr val="FFFFFF"/>
                </a:solidFill>
              </a14:hiddenFill>
            </a:ext>
          </a:extLst>
        </p:spPr>
      </p:pic>
      <p:sp>
        <p:nvSpPr>
          <p:cNvPr id="28675" name="Rectangle 4"/>
          <p:cNvSpPr>
            <a:spLocks noChangeArrowheads="1"/>
          </p:cNvSpPr>
          <p:nvPr/>
        </p:nvSpPr>
        <p:spPr bwMode="auto">
          <a:xfrm>
            <a:off x="4440238" y="188913"/>
            <a:ext cx="4176712" cy="6480175"/>
          </a:xfrm>
          <a:prstGeom prst="rect">
            <a:avLst/>
          </a:prstGeom>
          <a:noFill/>
          <a:ln w="76200">
            <a:solidFill>
              <a:srgbClr val="EBF2A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28676" name="Rectangle 5"/>
          <p:cNvSpPr>
            <a:spLocks noChangeArrowheads="1"/>
          </p:cNvSpPr>
          <p:nvPr/>
        </p:nvSpPr>
        <p:spPr bwMode="auto">
          <a:xfrm>
            <a:off x="2135188" y="1557338"/>
            <a:ext cx="172085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solidFill>
                  <a:schemeClr val="bg1"/>
                </a:solidFill>
                <a:latin typeface="Arial" panose="020B0604020202020204" pitchFamily="34" charset="0"/>
              </a:rPr>
              <a:t>Tullio a militare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body" idx="4294967295"/>
          </p:nvPr>
        </p:nvSpPr>
        <p:spPr>
          <a:xfrm>
            <a:off x="1981200" y="1579705"/>
            <a:ext cx="8229600" cy="3698590"/>
          </a:xfrm>
          <a:solidFill>
            <a:srgbClr val="F0F5C1"/>
          </a:solidFill>
          <a:ln>
            <a:solidFill>
              <a:schemeClr val="tx1"/>
            </a:solidFill>
            <a:miter lim="800000"/>
            <a:headEnd/>
            <a:tailEnd/>
          </a:ln>
        </p:spPr>
        <p:txBody>
          <a:bodyPr rtlCol="0">
            <a:normAutofit/>
          </a:bodyPr>
          <a:lstStyle/>
          <a:p>
            <a:pPr marL="0" indent="0" eaLnBrk="1" fontAlgn="auto" hangingPunct="1">
              <a:spcAft>
                <a:spcPts val="0"/>
              </a:spcAft>
              <a:buNone/>
              <a:defRPr/>
            </a:pPr>
            <a:endParaRPr lang="it-IT" altLang="it-IT" dirty="0" smtClean="0"/>
          </a:p>
          <a:p>
            <a:pPr eaLnBrk="1" fontAlgn="auto" hangingPunct="1">
              <a:lnSpc>
                <a:spcPct val="150000"/>
              </a:lnSpc>
              <a:spcAft>
                <a:spcPts val="0"/>
              </a:spcAft>
              <a:defRPr/>
            </a:pPr>
            <a:r>
              <a:rPr lang="it-IT" altLang="it-IT" dirty="0"/>
              <a:t>Ritornato dal militare, nel ‘72  </a:t>
            </a:r>
            <a:r>
              <a:rPr lang="it-IT" altLang="it-IT" dirty="0" smtClean="0"/>
              <a:t>lavora, si </a:t>
            </a:r>
            <a:r>
              <a:rPr lang="it-IT" altLang="it-IT" dirty="0"/>
              <a:t>diploma geometra presso le scuole serali. Rinuncia all’impiego in un ufficio tecnico e, per sua spontanea volontà, decide di ritornare a lavorare come saldatore.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4294967295"/>
          </p:nvPr>
        </p:nvSpPr>
        <p:spPr>
          <a:xfrm>
            <a:off x="1626332" y="944799"/>
            <a:ext cx="8939336" cy="4968403"/>
          </a:xfrm>
          <a:solidFill>
            <a:srgbClr val="F0F5C1"/>
          </a:solidFill>
          <a:ln>
            <a:solidFill>
              <a:schemeClr val="tx1"/>
            </a:solidFill>
            <a:miter lim="800000"/>
            <a:headEnd/>
            <a:tailEnd/>
          </a:ln>
        </p:spPr>
        <p:txBody>
          <a:bodyPr/>
          <a:lstStyle/>
          <a:p>
            <a:pPr eaLnBrk="1" hangingPunct="1"/>
            <a:endParaRPr lang="it-IT" altLang="it-IT" dirty="0" smtClean="0"/>
          </a:p>
          <a:p>
            <a:pPr eaLnBrk="1" hangingPunct="1">
              <a:lnSpc>
                <a:spcPct val="150000"/>
              </a:lnSpc>
            </a:pPr>
            <a:r>
              <a:rPr lang="it-IT" altLang="it-IT" dirty="0" smtClean="0"/>
              <a:t>Frequenta spesso il santuario della Madonna della Comuna a Ostiglia di Mantova. Infine si accorge che la sua vera vocazione è, in realtà, il sacerdozio missionario. </a:t>
            </a:r>
          </a:p>
          <a:p>
            <a:pPr eaLnBrk="1" hangingPunct="1">
              <a:lnSpc>
                <a:spcPct val="150000"/>
              </a:lnSpc>
            </a:pPr>
            <a:r>
              <a:rPr lang="it-IT" altLang="it-IT" dirty="0" smtClean="0"/>
              <a:t>Alcuni sacerdoti temono un suo nuovo colpo di testa, lo giudicano male, non adatto a rientrare in seminario; lo considerano strano, insicuro, “vacillante”.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b="11466"/>
          <a:stretch/>
        </p:blipFill>
        <p:spPr>
          <a:xfrm>
            <a:off x="2330355" y="1161376"/>
            <a:ext cx="7531290" cy="5003928"/>
          </a:xfrm>
          <a:prstGeom prst="rect">
            <a:avLst/>
          </a:prstGeom>
        </p:spPr>
      </p:pic>
      <p:sp>
        <p:nvSpPr>
          <p:cNvPr id="3" name="Rettangolo 2"/>
          <p:cNvSpPr/>
          <p:nvPr/>
        </p:nvSpPr>
        <p:spPr>
          <a:xfrm>
            <a:off x="3913351" y="476672"/>
            <a:ext cx="4365298" cy="369332"/>
          </a:xfrm>
          <a:prstGeom prst="rect">
            <a:avLst/>
          </a:prstGeom>
          <a:solidFill>
            <a:schemeClr val="bg1"/>
          </a:solidFill>
        </p:spPr>
        <p:txBody>
          <a:bodyPr wrap="none">
            <a:spAutoFit/>
          </a:bodyPr>
          <a:lstStyle/>
          <a:p>
            <a:r>
              <a:rPr lang="it-IT" altLang="it-IT" dirty="0" smtClean="0"/>
              <a:t>Il </a:t>
            </a:r>
            <a:r>
              <a:rPr lang="it-IT" altLang="it-IT" dirty="0"/>
              <a:t>santuario della Madonna della Comuna</a:t>
            </a:r>
            <a:endParaRPr lang="it-IT" dirty="0"/>
          </a:p>
        </p:txBody>
      </p:sp>
    </p:spTree>
    <p:extLst>
      <p:ext uri="{BB962C8B-B14F-4D97-AF65-F5344CB8AC3E}">
        <p14:creationId xmlns:p14="http://schemas.microsoft.com/office/powerpoint/2010/main" val="254005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chemeClr val="accent2">
                <a:lumMod val="20000"/>
                <a:lumOff val="8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4294967295"/>
          </p:nvPr>
        </p:nvSpPr>
        <p:spPr>
          <a:xfrm>
            <a:off x="1770348" y="854820"/>
            <a:ext cx="8651304" cy="5148361"/>
          </a:xfrm>
          <a:solidFill>
            <a:srgbClr val="F0F5C1"/>
          </a:solidFill>
          <a:ln>
            <a:solidFill>
              <a:schemeClr val="tx1"/>
            </a:solidFill>
            <a:miter lim="800000"/>
            <a:headEnd/>
            <a:tailEnd/>
          </a:ln>
        </p:spPr>
        <p:txBody>
          <a:bodyPr rtlCol="0">
            <a:normAutofit/>
          </a:bodyPr>
          <a:lstStyle/>
          <a:p>
            <a:pPr eaLnBrk="1" fontAlgn="auto" hangingPunct="1">
              <a:spcAft>
                <a:spcPts val="0"/>
              </a:spcAft>
              <a:defRPr/>
            </a:pPr>
            <a:endParaRPr lang="it-IT" altLang="it-IT" sz="1400" dirty="0"/>
          </a:p>
          <a:p>
            <a:pPr eaLnBrk="1" fontAlgn="auto" hangingPunct="1">
              <a:lnSpc>
                <a:spcPct val="150000"/>
              </a:lnSpc>
              <a:spcAft>
                <a:spcPts val="0"/>
              </a:spcAft>
              <a:defRPr/>
            </a:pPr>
            <a:r>
              <a:rPr lang="it-IT" altLang="it-IT" dirty="0"/>
              <a:t>Tullio non si arrende! </a:t>
            </a:r>
          </a:p>
          <a:p>
            <a:pPr marL="0" indent="0" algn="ctr" eaLnBrk="1" fontAlgn="auto" hangingPunct="1">
              <a:lnSpc>
                <a:spcPct val="150000"/>
              </a:lnSpc>
              <a:spcAft>
                <a:spcPts val="0"/>
              </a:spcAft>
              <a:buNone/>
              <a:defRPr/>
            </a:pPr>
            <a:r>
              <a:rPr lang="it-IT" altLang="it-IT" dirty="0"/>
              <a:t>V</a:t>
            </a:r>
            <a:r>
              <a:rPr lang="it-IT" altLang="it-IT" dirty="0" smtClean="0"/>
              <a:t>iene </a:t>
            </a:r>
            <a:r>
              <a:rPr lang="it-IT" altLang="it-IT" dirty="0"/>
              <a:t>a conoscenza dell’istituto missionario </a:t>
            </a:r>
            <a:r>
              <a:rPr lang="it-IT" altLang="it-IT" b="1" dirty="0"/>
              <a:t>P.I.M.E.</a:t>
            </a:r>
            <a:r>
              <a:rPr lang="it-IT" altLang="it-IT" dirty="0"/>
              <a:t> (Pontificio Istituto Missione Estere). </a:t>
            </a:r>
            <a:endParaRPr lang="it-IT" altLang="it-IT" dirty="0" smtClean="0"/>
          </a:p>
          <a:p>
            <a:pPr marL="457200" lvl="1" indent="0" eaLnBrk="1" fontAlgn="auto" hangingPunct="1">
              <a:lnSpc>
                <a:spcPct val="150000"/>
              </a:lnSpc>
              <a:spcAft>
                <a:spcPts val="0"/>
              </a:spcAft>
              <a:buNone/>
              <a:defRPr/>
            </a:pPr>
            <a:r>
              <a:rPr lang="it-IT" altLang="it-IT" sz="2800" dirty="0" smtClean="0"/>
              <a:t>I </a:t>
            </a:r>
            <a:r>
              <a:rPr lang="it-IT" altLang="it-IT" sz="2800" dirty="0"/>
              <a:t>Superiori hanno subito di lui un’ottima impressione, </a:t>
            </a:r>
            <a:r>
              <a:rPr lang="it-IT" altLang="it-IT" sz="2800" dirty="0" smtClean="0"/>
              <a:t>per </a:t>
            </a:r>
            <a:r>
              <a:rPr lang="it-IT" altLang="it-IT" sz="2800" dirty="0"/>
              <a:t>le sue doti di semplicità, di umiltà, e per la sua disponibilità all’ascolto dei problemi delle persone.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chemeClr val="accent1">
                <a:lumMod val="40000"/>
                <a:lumOff val="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body" idx="4294967295"/>
          </p:nvPr>
        </p:nvSpPr>
        <p:spPr>
          <a:xfrm>
            <a:off x="1379476" y="1196752"/>
            <a:ext cx="9433048" cy="4464496"/>
          </a:xfrm>
          <a:solidFill>
            <a:srgbClr val="F0F5C1"/>
          </a:solidFill>
          <a:ln>
            <a:solidFill>
              <a:schemeClr val="tx1"/>
            </a:solidFill>
            <a:miter lim="800000"/>
            <a:headEnd/>
            <a:tailEnd/>
          </a:ln>
        </p:spPr>
        <p:txBody>
          <a:bodyPr/>
          <a:lstStyle/>
          <a:p>
            <a:pPr eaLnBrk="1" hangingPunct="1">
              <a:lnSpc>
                <a:spcPct val="150000"/>
              </a:lnSpc>
            </a:pPr>
            <a:r>
              <a:rPr lang="it-IT" altLang="it-IT" sz="3600" dirty="0" smtClean="0">
                <a:latin typeface="Arial" panose="020B0604020202020204" pitchFamily="34" charset="0"/>
                <a:cs typeface="Arial" panose="020B0604020202020204" pitchFamily="34" charset="0"/>
              </a:rPr>
              <a:t>Dopo un periodo di prova nella casa di formazione dei padri missionari del </a:t>
            </a:r>
            <a:r>
              <a:rPr lang="it-IT" altLang="it-IT" sz="3600" b="1" dirty="0" smtClean="0">
                <a:latin typeface="Arial" panose="020B0604020202020204" pitchFamily="34" charset="0"/>
                <a:cs typeface="Arial" panose="020B0604020202020204" pitchFamily="34" charset="0"/>
              </a:rPr>
              <a:t>PIME</a:t>
            </a:r>
            <a:r>
              <a:rPr lang="it-IT" altLang="it-IT" sz="3600" dirty="0" smtClean="0">
                <a:latin typeface="Arial" panose="020B0604020202020204" pitchFamily="34" charset="0"/>
                <a:cs typeface="Arial" panose="020B0604020202020204" pitchFamily="34" charset="0"/>
              </a:rPr>
              <a:t>, </a:t>
            </a:r>
          </a:p>
          <a:p>
            <a:pPr marL="0" indent="0" algn="ctr" eaLnBrk="1" hangingPunct="1">
              <a:lnSpc>
                <a:spcPct val="150000"/>
              </a:lnSpc>
              <a:buNone/>
            </a:pPr>
            <a:r>
              <a:rPr lang="it-IT" altLang="it-IT" sz="3600" dirty="0" smtClean="0">
                <a:latin typeface="Arial" panose="020B0604020202020204" pitchFamily="34" charset="0"/>
                <a:cs typeface="Arial" panose="020B0604020202020204" pitchFamily="34" charset="0"/>
              </a:rPr>
              <a:t>all’età di 32 anni, </a:t>
            </a:r>
          </a:p>
          <a:p>
            <a:pPr marL="0" indent="0" eaLnBrk="1" hangingPunct="1">
              <a:lnSpc>
                <a:spcPct val="150000"/>
              </a:lnSpc>
              <a:buNone/>
            </a:pPr>
            <a:r>
              <a:rPr lang="it-IT" altLang="it-IT" sz="3600" dirty="0" smtClean="0">
                <a:latin typeface="Arial" panose="020B0604020202020204" pitchFamily="34" charset="0"/>
                <a:cs typeface="Arial" panose="020B0604020202020204" pitchFamily="34" charset="0"/>
              </a:rPr>
              <a:t>entrò nuovamente in Seminario riprendendo gli studi teologici dall’inizio. </a:t>
            </a:r>
            <a:endParaRPr lang="it-IT" altLang="it-IT"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8400802" y="980728"/>
            <a:ext cx="2500064" cy="1812553"/>
          </a:xfrm>
          <a:solidFill>
            <a:srgbClr val="F0F5C1"/>
          </a:solidFill>
          <a:ln>
            <a:solidFill>
              <a:schemeClr val="tx1"/>
            </a:solidFill>
            <a:miter lim="800000"/>
            <a:headEnd/>
            <a:tailEnd/>
          </a:ln>
        </p:spPr>
        <p:txBody>
          <a:bodyPr/>
          <a:lstStyle/>
          <a:p>
            <a:pPr eaLnBrk="1" hangingPunct="1">
              <a:lnSpc>
                <a:spcPct val="150000"/>
              </a:lnSpc>
            </a:pPr>
            <a:r>
              <a:rPr lang="it-IT" altLang="it-IT" sz="2400" dirty="0" smtClean="0">
                <a:latin typeface="Arial" panose="020B0604020202020204" pitchFamily="34" charset="0"/>
                <a:cs typeface="Arial" panose="020B0604020202020204" pitchFamily="34" charset="0"/>
              </a:rPr>
              <a:t>L’immagine </a:t>
            </a:r>
            <a:br>
              <a:rPr lang="it-IT" altLang="it-IT" sz="2400" dirty="0" smtClean="0">
                <a:latin typeface="Arial" panose="020B0604020202020204" pitchFamily="34" charset="0"/>
                <a:cs typeface="Arial" panose="020B0604020202020204" pitchFamily="34" charset="0"/>
              </a:rPr>
            </a:br>
            <a:r>
              <a:rPr lang="it-IT" altLang="it-IT" sz="2400" dirty="0" smtClean="0">
                <a:latin typeface="Arial" panose="020B0604020202020204" pitchFamily="34" charset="0"/>
                <a:cs typeface="Arial" panose="020B0604020202020204" pitchFamily="34" charset="0"/>
              </a:rPr>
              <a:t>di p. Tullio </a:t>
            </a:r>
            <a:r>
              <a:rPr lang="it-IT" altLang="it-IT" sz="2400" dirty="0" err="1" smtClean="0">
                <a:latin typeface="Arial" panose="020B0604020202020204" pitchFamily="34" charset="0"/>
                <a:cs typeface="Arial" panose="020B0604020202020204" pitchFamily="34" charset="0"/>
              </a:rPr>
              <a:t>Favali</a:t>
            </a:r>
            <a:r>
              <a:rPr lang="it-IT" altLang="it-IT" sz="2400" dirty="0" smtClean="0">
                <a:latin typeface="Arial" panose="020B0604020202020204" pitchFamily="34" charset="0"/>
                <a:cs typeface="Arial" panose="020B0604020202020204" pitchFamily="34" charset="0"/>
              </a:rPr>
              <a:t> </a:t>
            </a:r>
            <a:br>
              <a:rPr lang="it-IT" altLang="it-IT" sz="2400" dirty="0" smtClean="0">
                <a:latin typeface="Arial" panose="020B0604020202020204" pitchFamily="34" charset="0"/>
                <a:cs typeface="Arial" panose="020B0604020202020204" pitchFamily="34" charset="0"/>
              </a:rPr>
            </a:br>
            <a:r>
              <a:rPr lang="it-IT" altLang="it-IT" sz="2400" dirty="0" smtClean="0">
                <a:latin typeface="Arial" panose="020B0604020202020204" pitchFamily="34" charset="0"/>
                <a:cs typeface="Arial" panose="020B0604020202020204" pitchFamily="34" charset="0"/>
              </a:rPr>
              <a:t>sul crocifisso</a:t>
            </a:r>
          </a:p>
        </p:txBody>
      </p:sp>
      <p:pic>
        <p:nvPicPr>
          <p:cNvPr id="5123" name="Picture 3" descr="Filippine 0009 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2313" y="836613"/>
            <a:ext cx="5137150" cy="51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6" name="Line 4"/>
          <p:cNvSpPr>
            <a:spLocks noChangeShapeType="1"/>
          </p:cNvSpPr>
          <p:nvPr/>
        </p:nvSpPr>
        <p:spPr bwMode="auto">
          <a:xfrm flipH="1">
            <a:off x="6600825" y="1773238"/>
            <a:ext cx="1727200" cy="647700"/>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 name="Rettangolo 1"/>
          <p:cNvSpPr/>
          <p:nvPr/>
        </p:nvSpPr>
        <p:spPr>
          <a:xfrm>
            <a:off x="5663952" y="1773238"/>
            <a:ext cx="864096" cy="12957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wipe(up)">
                                      <p:cBhvr>
                                        <p:cTn id="11" dur="500"/>
                                        <p:tgtEl>
                                          <p:spTgt spid="3076"/>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edge">
                                      <p:cBhvr>
                                        <p:cTn id="16"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6"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58000">
              <a:srgbClr val="44546A"/>
            </a:gs>
            <a:gs pos="100000">
              <a:schemeClr val="accent1">
                <a:lumMod val="40000"/>
                <a:lumOff val="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5" name="Rettangolo 4"/>
          <p:cNvSpPr/>
          <p:nvPr/>
        </p:nvSpPr>
        <p:spPr>
          <a:xfrm>
            <a:off x="3919763" y="465449"/>
            <a:ext cx="4352474" cy="369332"/>
          </a:xfrm>
          <a:prstGeom prst="rect">
            <a:avLst/>
          </a:prstGeom>
          <a:solidFill>
            <a:schemeClr val="bg1"/>
          </a:solidFill>
        </p:spPr>
        <p:txBody>
          <a:bodyPr wrap="none">
            <a:spAutoFit/>
          </a:bodyPr>
          <a:lstStyle/>
          <a:p>
            <a:r>
              <a:rPr lang="it-IT" dirty="0"/>
              <a:t>Seminario internazionale </a:t>
            </a:r>
            <a:r>
              <a:rPr lang="it-IT" dirty="0" smtClean="0"/>
              <a:t>PIME </a:t>
            </a:r>
            <a:r>
              <a:rPr lang="it-IT" dirty="0"/>
              <a:t>di Monza</a:t>
            </a:r>
          </a:p>
        </p:txBody>
      </p:sp>
      <p:pic>
        <p:nvPicPr>
          <p:cNvPr id="7" name="Immagine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3352" y="1264375"/>
            <a:ext cx="5762205" cy="3240000"/>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5960" y="2470375"/>
            <a:ext cx="6143692" cy="4068000"/>
          </a:xfrm>
          <a:prstGeom prst="rect">
            <a:avLst/>
          </a:prstGeom>
        </p:spPr>
      </p:pic>
    </p:spTree>
    <p:extLst>
      <p:ext uri="{BB962C8B-B14F-4D97-AF65-F5344CB8AC3E}">
        <p14:creationId xmlns:p14="http://schemas.microsoft.com/office/powerpoint/2010/main" val="86089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58000">
              <a:srgbClr val="44546A"/>
            </a:gs>
            <a:gs pos="100000">
              <a:schemeClr val="accent1">
                <a:lumMod val="40000"/>
                <a:lumOff val="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body" idx="4294967295"/>
          </p:nvPr>
        </p:nvSpPr>
        <p:spPr>
          <a:xfrm>
            <a:off x="1379476" y="1196752"/>
            <a:ext cx="9433048" cy="4464496"/>
          </a:xfrm>
          <a:solidFill>
            <a:srgbClr val="F0F5C1"/>
          </a:solidFill>
          <a:ln>
            <a:solidFill>
              <a:schemeClr val="tx1"/>
            </a:solidFill>
            <a:miter lim="800000"/>
            <a:headEnd/>
            <a:tailEnd/>
          </a:ln>
        </p:spPr>
        <p:txBody>
          <a:bodyPr/>
          <a:lstStyle/>
          <a:p>
            <a:pPr eaLnBrk="1" hangingPunct="1">
              <a:lnSpc>
                <a:spcPct val="150000"/>
              </a:lnSpc>
            </a:pPr>
            <a:r>
              <a:rPr lang="it-IT" altLang="it-IT" sz="3600" dirty="0" smtClean="0">
                <a:latin typeface="Arial" panose="020B0604020202020204" pitchFamily="34" charset="0"/>
                <a:cs typeface="Arial" panose="020B0604020202020204" pitchFamily="34" charset="0"/>
              </a:rPr>
              <a:t>L’ambiente del seminario missionario PIME è completamente diverso, l’intento è quello di preparare i seminaristi ad affrontare i problemi del terzo mondo.</a:t>
            </a:r>
          </a:p>
        </p:txBody>
      </p:sp>
    </p:spTree>
    <p:extLst>
      <p:ext uri="{BB962C8B-B14F-4D97-AF65-F5344CB8AC3E}">
        <p14:creationId xmlns:p14="http://schemas.microsoft.com/office/powerpoint/2010/main" val="88646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22000">
              <a:schemeClr val="tx1"/>
            </a:gs>
            <a:gs pos="0">
              <a:schemeClr val="tx1"/>
            </a:gs>
            <a:gs pos="71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body" idx="4294967295"/>
          </p:nvPr>
        </p:nvSpPr>
        <p:spPr>
          <a:xfrm>
            <a:off x="1233274" y="548680"/>
            <a:ext cx="5159251" cy="2808312"/>
          </a:xfrm>
          <a:noFill/>
          <a:ln>
            <a:noFill/>
            <a:miter lim="800000"/>
            <a:headEnd/>
            <a:tailEnd/>
          </a:ln>
        </p:spPr>
        <p:txBody>
          <a:bodyPr/>
          <a:lstStyle/>
          <a:p>
            <a:pPr marL="0" indent="0" algn="ctr" eaLnBrk="1" hangingPunct="1">
              <a:lnSpc>
                <a:spcPct val="150000"/>
              </a:lnSpc>
              <a:spcBef>
                <a:spcPts val="0"/>
              </a:spcBef>
              <a:buNone/>
            </a:pPr>
            <a:r>
              <a:rPr lang="it-IT" altLang="it-IT" dirty="0" smtClean="0">
                <a:solidFill>
                  <a:srgbClr val="FFFFCC"/>
                </a:solidFill>
                <a:latin typeface="Arial" panose="020B0604020202020204" pitchFamily="34" charset="0"/>
                <a:cs typeface="Arial" panose="020B0604020202020204" pitchFamily="34" charset="0"/>
              </a:rPr>
              <a:t>Durante l’estate del 1980 </a:t>
            </a:r>
          </a:p>
          <a:p>
            <a:pPr marL="0" indent="0" algn="ctr" eaLnBrk="1" hangingPunct="1">
              <a:lnSpc>
                <a:spcPct val="150000"/>
              </a:lnSpc>
              <a:spcBef>
                <a:spcPts val="0"/>
              </a:spcBef>
              <a:buNone/>
            </a:pPr>
            <a:r>
              <a:rPr lang="it-IT" altLang="it-IT" dirty="0" smtClean="0">
                <a:solidFill>
                  <a:srgbClr val="FFFFCC"/>
                </a:solidFill>
                <a:latin typeface="Arial" panose="020B0604020202020204" pitchFamily="34" charset="0"/>
                <a:cs typeface="Arial" panose="020B0604020202020204" pitchFamily="34" charset="0"/>
              </a:rPr>
              <a:t>Tullio fa un’esperienza in Africa nelle missioni PIME </a:t>
            </a:r>
          </a:p>
          <a:p>
            <a:pPr marL="0" indent="0" algn="ctr" eaLnBrk="1" hangingPunct="1">
              <a:lnSpc>
                <a:spcPct val="150000"/>
              </a:lnSpc>
              <a:spcBef>
                <a:spcPts val="0"/>
              </a:spcBef>
              <a:buNone/>
            </a:pPr>
            <a:r>
              <a:rPr lang="it-IT" altLang="it-IT" dirty="0" smtClean="0">
                <a:solidFill>
                  <a:srgbClr val="FFFFCC"/>
                </a:solidFill>
                <a:latin typeface="Arial" panose="020B0604020202020204" pitchFamily="34" charset="0"/>
                <a:cs typeface="Arial" panose="020B0604020202020204" pitchFamily="34" charset="0"/>
              </a:rPr>
              <a:t>della Guinea Bissau. </a:t>
            </a:r>
          </a:p>
        </p:txBody>
      </p:sp>
      <p:sp>
        <p:nvSpPr>
          <p:cNvPr id="32773" name="Rectangle 5"/>
          <p:cNvSpPr>
            <a:spLocks noChangeArrowheads="1"/>
          </p:cNvSpPr>
          <p:nvPr/>
        </p:nvSpPr>
        <p:spPr bwMode="auto">
          <a:xfrm>
            <a:off x="3598752" y="4276287"/>
            <a:ext cx="1781175" cy="376237"/>
          </a:xfrm>
          <a:prstGeom prst="rect">
            <a:avLst/>
          </a:prstGeom>
          <a:solidFill>
            <a:srgbClr val="F0F5C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sz="1800" b="1" dirty="0">
                <a:latin typeface="Arial" panose="020B0604020202020204" pitchFamily="34" charset="0"/>
              </a:rPr>
              <a:t>Guinea Bissau</a:t>
            </a: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032" y="1628800"/>
            <a:ext cx="3960000" cy="3960000"/>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8388" y="1654047"/>
            <a:ext cx="4043488" cy="3924000"/>
          </a:xfrm>
          <a:prstGeom prst="rect">
            <a:avLst/>
          </a:prstGeom>
        </p:spPr>
      </p:pic>
      <p:sp>
        <p:nvSpPr>
          <p:cNvPr id="9" name="Line 4"/>
          <p:cNvSpPr>
            <a:spLocks noChangeShapeType="1"/>
          </p:cNvSpPr>
          <p:nvPr/>
        </p:nvSpPr>
        <p:spPr bwMode="auto">
          <a:xfrm flipV="1">
            <a:off x="5474131" y="3908705"/>
            <a:ext cx="1836787" cy="69506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 name="Rettangolo 4"/>
          <p:cNvSpPr/>
          <p:nvPr/>
        </p:nvSpPr>
        <p:spPr>
          <a:xfrm>
            <a:off x="7392851" y="3717032"/>
            <a:ext cx="215776" cy="1916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2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4500"/>
                            </p:stCondLst>
                            <p:childTnLst>
                              <p:par>
                                <p:cTn id="9" presetID="53" presetClass="entr" presetSubtype="16" fill="hold" grpId="0" nodeType="afterEffect">
                                  <p:stCondLst>
                                    <p:cond delay="0"/>
                                  </p:stCondLst>
                                  <p:childTnLst>
                                    <p:set>
                                      <p:cBhvr>
                                        <p:cTn id="10" dur="1" fill="hold">
                                          <p:stCondLst>
                                            <p:cond delay="0"/>
                                          </p:stCondLst>
                                        </p:cTn>
                                        <p:tgtEl>
                                          <p:spTgt spid="33794">
                                            <p:txEl>
                                              <p:pRg st="0" end="0"/>
                                            </p:txEl>
                                          </p:spTgt>
                                        </p:tgtEl>
                                        <p:attrNameLst>
                                          <p:attrName>style.visibility</p:attrName>
                                        </p:attrNameLst>
                                      </p:cBhvr>
                                      <p:to>
                                        <p:strVal val="visible"/>
                                      </p:to>
                                    </p:set>
                                    <p:anim calcmode="lin" valueType="num">
                                      <p:cBhvr>
                                        <p:cTn id="11" dur="3000" fill="hold"/>
                                        <p:tgtEl>
                                          <p:spTgt spid="33794">
                                            <p:txEl>
                                              <p:pRg st="0" end="0"/>
                                            </p:txEl>
                                          </p:spTgt>
                                        </p:tgtEl>
                                        <p:attrNameLst>
                                          <p:attrName>ppt_w</p:attrName>
                                        </p:attrNameLst>
                                      </p:cBhvr>
                                      <p:tavLst>
                                        <p:tav tm="0">
                                          <p:val>
                                            <p:fltVal val="0"/>
                                          </p:val>
                                        </p:tav>
                                        <p:tav tm="100000">
                                          <p:val>
                                            <p:strVal val="#ppt_w"/>
                                          </p:val>
                                        </p:tav>
                                      </p:tavLst>
                                    </p:anim>
                                    <p:anim calcmode="lin" valueType="num">
                                      <p:cBhvr>
                                        <p:cTn id="12" dur="3000" fill="hold"/>
                                        <p:tgtEl>
                                          <p:spTgt spid="33794">
                                            <p:txEl>
                                              <p:pRg st="0" end="0"/>
                                            </p:txEl>
                                          </p:spTgt>
                                        </p:tgtEl>
                                        <p:attrNameLst>
                                          <p:attrName>ppt_h</p:attrName>
                                        </p:attrNameLst>
                                      </p:cBhvr>
                                      <p:tavLst>
                                        <p:tav tm="0">
                                          <p:val>
                                            <p:fltVal val="0"/>
                                          </p:val>
                                        </p:tav>
                                        <p:tav tm="100000">
                                          <p:val>
                                            <p:strVal val="#ppt_h"/>
                                          </p:val>
                                        </p:tav>
                                      </p:tavLst>
                                    </p:anim>
                                    <p:animEffect transition="in" filter="fade">
                                      <p:cBhvr>
                                        <p:cTn id="13" dur="3000"/>
                                        <p:tgtEl>
                                          <p:spTgt spid="33794">
                                            <p:txEl>
                                              <p:pRg st="0" end="0"/>
                                            </p:txEl>
                                          </p:spTgt>
                                        </p:tgtEl>
                                      </p:cBhvr>
                                    </p:animEffect>
                                  </p:childTnLst>
                                </p:cTn>
                              </p:par>
                            </p:childTnLst>
                          </p:cTn>
                        </p:par>
                        <p:par>
                          <p:cTn id="14" fill="hold">
                            <p:stCondLst>
                              <p:cond delay="7500"/>
                            </p:stCondLst>
                            <p:childTnLst>
                              <p:par>
                                <p:cTn id="15" presetID="53" presetClass="entr" presetSubtype="16" fill="hold" grpId="0" nodeType="afterEffect">
                                  <p:stCondLst>
                                    <p:cond delay="0"/>
                                  </p:stCondLst>
                                  <p:childTnLst>
                                    <p:set>
                                      <p:cBhvr>
                                        <p:cTn id="16" dur="1" fill="hold">
                                          <p:stCondLst>
                                            <p:cond delay="0"/>
                                          </p:stCondLst>
                                        </p:cTn>
                                        <p:tgtEl>
                                          <p:spTgt spid="33794">
                                            <p:txEl>
                                              <p:pRg st="1" end="1"/>
                                            </p:txEl>
                                          </p:spTgt>
                                        </p:tgtEl>
                                        <p:attrNameLst>
                                          <p:attrName>style.visibility</p:attrName>
                                        </p:attrNameLst>
                                      </p:cBhvr>
                                      <p:to>
                                        <p:strVal val="visible"/>
                                      </p:to>
                                    </p:set>
                                    <p:anim calcmode="lin" valueType="num">
                                      <p:cBhvr>
                                        <p:cTn id="17" dur="3000" fill="hold"/>
                                        <p:tgtEl>
                                          <p:spTgt spid="33794">
                                            <p:txEl>
                                              <p:pRg st="1" end="1"/>
                                            </p:txEl>
                                          </p:spTgt>
                                        </p:tgtEl>
                                        <p:attrNameLst>
                                          <p:attrName>ppt_w</p:attrName>
                                        </p:attrNameLst>
                                      </p:cBhvr>
                                      <p:tavLst>
                                        <p:tav tm="0">
                                          <p:val>
                                            <p:fltVal val="0"/>
                                          </p:val>
                                        </p:tav>
                                        <p:tav tm="100000">
                                          <p:val>
                                            <p:strVal val="#ppt_w"/>
                                          </p:val>
                                        </p:tav>
                                      </p:tavLst>
                                    </p:anim>
                                    <p:anim calcmode="lin" valueType="num">
                                      <p:cBhvr>
                                        <p:cTn id="18" dur="3000" fill="hold"/>
                                        <p:tgtEl>
                                          <p:spTgt spid="33794">
                                            <p:txEl>
                                              <p:pRg st="1" end="1"/>
                                            </p:txEl>
                                          </p:spTgt>
                                        </p:tgtEl>
                                        <p:attrNameLst>
                                          <p:attrName>ppt_h</p:attrName>
                                        </p:attrNameLst>
                                      </p:cBhvr>
                                      <p:tavLst>
                                        <p:tav tm="0">
                                          <p:val>
                                            <p:fltVal val="0"/>
                                          </p:val>
                                        </p:tav>
                                        <p:tav tm="100000">
                                          <p:val>
                                            <p:strVal val="#ppt_h"/>
                                          </p:val>
                                        </p:tav>
                                      </p:tavLst>
                                    </p:anim>
                                    <p:animEffect transition="in" filter="fade">
                                      <p:cBhvr>
                                        <p:cTn id="19" dur="3000"/>
                                        <p:tgtEl>
                                          <p:spTgt spid="33794">
                                            <p:txEl>
                                              <p:pRg st="1" end="1"/>
                                            </p:txEl>
                                          </p:spTgt>
                                        </p:tgtEl>
                                      </p:cBhvr>
                                    </p:animEffect>
                                  </p:childTnLst>
                                </p:cTn>
                              </p:par>
                            </p:childTnLst>
                          </p:cTn>
                        </p:par>
                        <p:par>
                          <p:cTn id="20" fill="hold">
                            <p:stCondLst>
                              <p:cond delay="10500"/>
                            </p:stCondLst>
                            <p:childTnLst>
                              <p:par>
                                <p:cTn id="21" presetID="53" presetClass="entr" presetSubtype="16" fill="hold" grpId="0" nodeType="afterEffect">
                                  <p:stCondLst>
                                    <p:cond delay="0"/>
                                  </p:stCondLst>
                                  <p:childTnLst>
                                    <p:set>
                                      <p:cBhvr>
                                        <p:cTn id="22" dur="1" fill="hold">
                                          <p:stCondLst>
                                            <p:cond delay="0"/>
                                          </p:stCondLst>
                                        </p:cTn>
                                        <p:tgtEl>
                                          <p:spTgt spid="33794">
                                            <p:txEl>
                                              <p:pRg st="2" end="2"/>
                                            </p:txEl>
                                          </p:spTgt>
                                        </p:tgtEl>
                                        <p:attrNameLst>
                                          <p:attrName>style.visibility</p:attrName>
                                        </p:attrNameLst>
                                      </p:cBhvr>
                                      <p:to>
                                        <p:strVal val="visible"/>
                                      </p:to>
                                    </p:set>
                                    <p:anim calcmode="lin" valueType="num">
                                      <p:cBhvr>
                                        <p:cTn id="23" dur="3000" fill="hold"/>
                                        <p:tgtEl>
                                          <p:spTgt spid="33794">
                                            <p:txEl>
                                              <p:pRg st="2" end="2"/>
                                            </p:txEl>
                                          </p:spTgt>
                                        </p:tgtEl>
                                        <p:attrNameLst>
                                          <p:attrName>ppt_w</p:attrName>
                                        </p:attrNameLst>
                                      </p:cBhvr>
                                      <p:tavLst>
                                        <p:tav tm="0">
                                          <p:val>
                                            <p:fltVal val="0"/>
                                          </p:val>
                                        </p:tav>
                                        <p:tav tm="100000">
                                          <p:val>
                                            <p:strVal val="#ppt_w"/>
                                          </p:val>
                                        </p:tav>
                                      </p:tavLst>
                                    </p:anim>
                                    <p:anim calcmode="lin" valueType="num">
                                      <p:cBhvr>
                                        <p:cTn id="24" dur="3000" fill="hold"/>
                                        <p:tgtEl>
                                          <p:spTgt spid="33794">
                                            <p:txEl>
                                              <p:pRg st="2" end="2"/>
                                            </p:txEl>
                                          </p:spTgt>
                                        </p:tgtEl>
                                        <p:attrNameLst>
                                          <p:attrName>ppt_h</p:attrName>
                                        </p:attrNameLst>
                                      </p:cBhvr>
                                      <p:tavLst>
                                        <p:tav tm="0">
                                          <p:val>
                                            <p:fltVal val="0"/>
                                          </p:val>
                                        </p:tav>
                                        <p:tav tm="100000">
                                          <p:val>
                                            <p:strVal val="#ppt_h"/>
                                          </p:val>
                                        </p:tav>
                                      </p:tavLst>
                                    </p:anim>
                                    <p:animEffect transition="in" filter="fade">
                                      <p:cBhvr>
                                        <p:cTn id="25" dur="3000"/>
                                        <p:tgtEl>
                                          <p:spTgt spid="33794">
                                            <p:txEl>
                                              <p:pRg st="2" end="2"/>
                                            </p:txEl>
                                          </p:spTgt>
                                        </p:tgtEl>
                                      </p:cBhvr>
                                    </p:animEffect>
                                  </p:childTnLst>
                                </p:cTn>
                              </p:par>
                            </p:childTnLst>
                          </p:cTn>
                        </p:par>
                        <p:par>
                          <p:cTn id="26" fill="hold">
                            <p:stCondLst>
                              <p:cond delay="13500"/>
                            </p:stCondLst>
                            <p:childTnLst>
                              <p:par>
                                <p:cTn id="27" presetID="20" presetClass="entr" presetSubtype="0" fill="hold" grpId="0" nodeType="after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wedge">
                                      <p:cBhvr>
                                        <p:cTn id="29" dur="2000"/>
                                        <p:tgtEl>
                                          <p:spTgt spid="5"/>
                                        </p:tgtEl>
                                      </p:cBhvr>
                                    </p:animEffect>
                                  </p:childTnLst>
                                </p:cTn>
                              </p:par>
                            </p:childTnLst>
                          </p:cTn>
                        </p:par>
                        <p:par>
                          <p:cTn id="30" fill="hold">
                            <p:stCondLst>
                              <p:cond delay="16500"/>
                            </p:stCondLst>
                            <p:childTnLst>
                              <p:par>
                                <p:cTn id="31" presetID="22" presetClass="entr" presetSubtype="8" fill="hold" grpId="0" nodeType="afterEffect">
                                  <p:stCondLst>
                                    <p:cond delay="75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750"/>
                                        <p:tgtEl>
                                          <p:spTgt spid="9"/>
                                        </p:tgtEl>
                                      </p:cBhvr>
                                    </p:animEffect>
                                  </p:childTnLst>
                                </p:cTn>
                              </p:par>
                            </p:childTnLst>
                          </p:cTn>
                        </p:par>
                        <p:par>
                          <p:cTn id="34" fill="hold">
                            <p:stCondLst>
                              <p:cond delay="18000"/>
                            </p:stCondLst>
                            <p:childTnLst>
                              <p:par>
                                <p:cTn id="35" presetID="30" presetClass="entr" presetSubtype="0" fill="hold" grpId="0" nodeType="afterEffect">
                                  <p:stCondLst>
                                    <p:cond delay="0"/>
                                  </p:stCondLst>
                                  <p:childTnLst>
                                    <p:set>
                                      <p:cBhvr>
                                        <p:cTn id="36" dur="1" fill="hold">
                                          <p:stCondLst>
                                            <p:cond delay="0"/>
                                          </p:stCondLst>
                                        </p:cTn>
                                        <p:tgtEl>
                                          <p:spTgt spid="32773"/>
                                        </p:tgtEl>
                                        <p:attrNameLst>
                                          <p:attrName>style.visibility</p:attrName>
                                        </p:attrNameLst>
                                      </p:cBhvr>
                                      <p:to>
                                        <p:strVal val="visible"/>
                                      </p:to>
                                    </p:set>
                                    <p:animEffect transition="in" filter="fade">
                                      <p:cBhvr>
                                        <p:cTn id="37" dur="1800" decel="100000"/>
                                        <p:tgtEl>
                                          <p:spTgt spid="32773"/>
                                        </p:tgtEl>
                                      </p:cBhvr>
                                    </p:animEffect>
                                    <p:anim calcmode="lin" valueType="num">
                                      <p:cBhvr>
                                        <p:cTn id="38" dur="1800" decel="100000" fill="hold"/>
                                        <p:tgtEl>
                                          <p:spTgt spid="32773"/>
                                        </p:tgtEl>
                                        <p:attrNameLst>
                                          <p:attrName>style.rotation</p:attrName>
                                        </p:attrNameLst>
                                      </p:cBhvr>
                                      <p:tavLst>
                                        <p:tav tm="0">
                                          <p:val>
                                            <p:fltVal val="-90"/>
                                          </p:val>
                                        </p:tav>
                                        <p:tav tm="100000">
                                          <p:val>
                                            <p:fltVal val="0"/>
                                          </p:val>
                                        </p:tav>
                                      </p:tavLst>
                                    </p:anim>
                                    <p:anim calcmode="lin" valueType="num">
                                      <p:cBhvr>
                                        <p:cTn id="39" dur="1800" decel="100000" fill="hold"/>
                                        <p:tgtEl>
                                          <p:spTgt spid="32773"/>
                                        </p:tgtEl>
                                        <p:attrNameLst>
                                          <p:attrName>ppt_x</p:attrName>
                                        </p:attrNameLst>
                                      </p:cBhvr>
                                      <p:tavLst>
                                        <p:tav tm="0">
                                          <p:val>
                                            <p:strVal val="#ppt_x+0.4"/>
                                          </p:val>
                                        </p:tav>
                                        <p:tav tm="100000">
                                          <p:val>
                                            <p:strVal val="#ppt_x-0.05"/>
                                          </p:val>
                                        </p:tav>
                                      </p:tavLst>
                                    </p:anim>
                                    <p:anim calcmode="lin" valueType="num">
                                      <p:cBhvr>
                                        <p:cTn id="40" dur="1800" decel="100000" fill="hold"/>
                                        <p:tgtEl>
                                          <p:spTgt spid="32773"/>
                                        </p:tgtEl>
                                        <p:attrNameLst>
                                          <p:attrName>ppt_y</p:attrName>
                                        </p:attrNameLst>
                                      </p:cBhvr>
                                      <p:tavLst>
                                        <p:tav tm="0">
                                          <p:val>
                                            <p:strVal val="#ppt_y-0.4"/>
                                          </p:val>
                                        </p:tav>
                                        <p:tav tm="100000">
                                          <p:val>
                                            <p:strVal val="#ppt_y+0.1"/>
                                          </p:val>
                                        </p:tav>
                                      </p:tavLst>
                                    </p:anim>
                                    <p:anim calcmode="lin" valueType="num">
                                      <p:cBhvr>
                                        <p:cTn id="41" dur="450" accel="100000" fill="hold">
                                          <p:stCondLst>
                                            <p:cond delay="1800"/>
                                          </p:stCondLst>
                                        </p:cTn>
                                        <p:tgtEl>
                                          <p:spTgt spid="32773"/>
                                        </p:tgtEl>
                                        <p:attrNameLst>
                                          <p:attrName>ppt_x</p:attrName>
                                        </p:attrNameLst>
                                      </p:cBhvr>
                                      <p:tavLst>
                                        <p:tav tm="0">
                                          <p:val>
                                            <p:strVal val="#ppt_x-0.05"/>
                                          </p:val>
                                        </p:tav>
                                        <p:tav tm="100000">
                                          <p:val>
                                            <p:strVal val="#ppt_x"/>
                                          </p:val>
                                        </p:tav>
                                      </p:tavLst>
                                    </p:anim>
                                    <p:anim calcmode="lin" valueType="num">
                                      <p:cBhvr>
                                        <p:cTn id="42" dur="450" accel="100000" fill="hold">
                                          <p:stCondLst>
                                            <p:cond delay="1800"/>
                                          </p:stCondLst>
                                        </p:cTn>
                                        <p:tgtEl>
                                          <p:spTgt spid="3277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uiExpand="1" build="p"/>
      <p:bldP spid="32773" grpId="0" animBg="1"/>
      <p:bldP spid="9"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22000">
              <a:schemeClr val="tx1"/>
            </a:gs>
            <a:gs pos="0">
              <a:schemeClr val="tx1"/>
            </a:gs>
            <a:gs pos="71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37890" name="Picture 3" descr="- con bambini filippini e pall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30250"/>
            <a:ext cx="8839200" cy="539750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36868" name="Line 4"/>
          <p:cNvSpPr>
            <a:spLocks noChangeShapeType="1"/>
          </p:cNvSpPr>
          <p:nvPr/>
        </p:nvSpPr>
        <p:spPr bwMode="auto">
          <a:xfrm>
            <a:off x="3287688" y="1412776"/>
            <a:ext cx="791889" cy="431899"/>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 name="Rettangolo 1"/>
          <p:cNvSpPr/>
          <p:nvPr/>
        </p:nvSpPr>
        <p:spPr>
          <a:xfrm>
            <a:off x="4223792" y="1772816"/>
            <a:ext cx="792088" cy="8640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250"/>
                                        <p:tgtEl>
                                          <p:spTgt spid="2"/>
                                        </p:tgtEl>
                                      </p:cBhvr>
                                    </p:animEffect>
                                  </p:childTnLst>
                                </p:cTn>
                              </p:par>
                            </p:childTnLst>
                          </p:cTn>
                        </p:par>
                        <p:par>
                          <p:cTn id="8" fill="hold">
                            <p:stCondLst>
                              <p:cond delay="2750"/>
                            </p:stCondLst>
                            <p:childTnLst>
                              <p:par>
                                <p:cTn id="9" presetID="22" presetClass="entr" presetSubtype="1" fill="hold" grpId="0" nodeType="afterEffect">
                                  <p:stCondLst>
                                    <p:cond delay="250"/>
                                  </p:stCondLst>
                                  <p:childTnLst>
                                    <p:set>
                                      <p:cBhvr>
                                        <p:cTn id="10" dur="1" fill="hold">
                                          <p:stCondLst>
                                            <p:cond delay="0"/>
                                          </p:stCondLst>
                                        </p:cTn>
                                        <p:tgtEl>
                                          <p:spTgt spid="36868"/>
                                        </p:tgtEl>
                                        <p:attrNameLst>
                                          <p:attrName>style.visibility</p:attrName>
                                        </p:attrNameLst>
                                      </p:cBhvr>
                                      <p:to>
                                        <p:strVal val="visible"/>
                                      </p:to>
                                    </p:set>
                                    <p:animEffect transition="in" filter="wipe(up)">
                                      <p:cBhvr>
                                        <p:cTn id="11" dur="175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22000">
              <a:schemeClr val="tx1"/>
            </a:gs>
            <a:gs pos="0">
              <a:schemeClr val="tx1"/>
            </a:gs>
            <a:gs pos="60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38914" name="Picture 3" descr="- anziano e indigeni"/>
          <p:cNvPicPr>
            <a:picLocks noChangeAspect="1" noChangeArrowheads="1"/>
          </p:cNvPicPr>
          <p:nvPr/>
        </p:nvPicPr>
        <p:blipFill rotWithShape="1">
          <a:blip r:embed="rId2">
            <a:extLst>
              <a:ext uri="{28A0092B-C50C-407E-A947-70E740481C1C}">
                <a14:useLocalDpi xmlns:a14="http://schemas.microsoft.com/office/drawing/2010/main" val="0"/>
              </a:ext>
            </a:extLst>
          </a:blip>
          <a:srcRect t="5697" b="4269"/>
          <a:stretch/>
        </p:blipFill>
        <p:spPr bwMode="auto">
          <a:xfrm>
            <a:off x="1707047" y="783000"/>
            <a:ext cx="8777906" cy="52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9000">
              <a:schemeClr val="tx1"/>
            </a:gs>
            <a:gs pos="0">
              <a:schemeClr val="tx1"/>
            </a:gs>
            <a:gs pos="3000">
              <a:schemeClr val="tx1"/>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9938" name="Picture 3" descr="- Tullio e Robert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3" y="188913"/>
            <a:ext cx="3656012" cy="647858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9000">
              <a:schemeClr val="tx1"/>
            </a:gs>
            <a:gs pos="0">
              <a:schemeClr val="tx1"/>
            </a:gs>
            <a:gs pos="3000">
              <a:schemeClr val="tx1"/>
            </a:gs>
            <a:gs pos="100000">
              <a:srgbClr val="FFFFFF"/>
            </a:gs>
          </a:gsLst>
          <a:path path="circle">
            <a:fillToRect l="100000" t="100000"/>
          </a:path>
        </a:gradFill>
        <a:effectLst/>
      </p:bgPr>
    </p:bg>
    <p:spTree>
      <p:nvGrpSpPr>
        <p:cNvPr id="1" name=""/>
        <p:cNvGrpSpPr/>
        <p:nvPr/>
      </p:nvGrpSpPr>
      <p:grpSpPr>
        <a:xfrm>
          <a:off x="0" y="0"/>
          <a:ext cx="0" cy="0"/>
          <a:chOff x="0" y="0"/>
          <a:chExt cx="0" cy="0"/>
        </a:xfrm>
      </p:grpSpPr>
      <p:pic>
        <p:nvPicPr>
          <p:cNvPr id="39938" name="Picture 3" descr="- Tullio e Robert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3" y="188913"/>
            <a:ext cx="3656012" cy="647858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14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shadeToTitle="1">
        <a:gradFill>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body" idx="4294967295"/>
          </p:nvPr>
        </p:nvSpPr>
        <p:spPr>
          <a:xfrm>
            <a:off x="2273648" y="1557338"/>
            <a:ext cx="7644705" cy="3743325"/>
          </a:xfrm>
          <a:solidFill>
            <a:srgbClr val="F0F5C1"/>
          </a:solidFill>
          <a:ln>
            <a:solidFill>
              <a:schemeClr val="tx1"/>
            </a:solidFill>
            <a:miter lim="800000"/>
            <a:headEnd/>
            <a:tailEnd/>
          </a:ln>
        </p:spPr>
        <p:txBody>
          <a:bodyPr rtlCol="0">
            <a:normAutofit fontScale="47500" lnSpcReduction="20000"/>
          </a:bodyPr>
          <a:lstStyle/>
          <a:p>
            <a:pPr algn="ctr" eaLnBrk="1" fontAlgn="auto" hangingPunct="1">
              <a:spcAft>
                <a:spcPts val="0"/>
              </a:spcAft>
              <a:buFontTx/>
              <a:buNone/>
              <a:defRPr/>
            </a:pPr>
            <a:endParaRPr lang="it-IT" altLang="it-IT" dirty="0"/>
          </a:p>
          <a:p>
            <a:pPr algn="ctr" eaLnBrk="1" fontAlgn="auto" hangingPunct="1">
              <a:spcAft>
                <a:spcPts val="0"/>
              </a:spcAft>
              <a:buFontTx/>
              <a:buNone/>
              <a:defRPr/>
            </a:pPr>
            <a:endParaRPr lang="it-IT" altLang="it-IT" dirty="0"/>
          </a:p>
          <a:p>
            <a:pPr algn="ctr" eaLnBrk="1" fontAlgn="auto" hangingPunct="1">
              <a:spcAft>
                <a:spcPts val="0"/>
              </a:spcAft>
              <a:buFontTx/>
              <a:buNone/>
              <a:defRPr/>
            </a:pPr>
            <a:endParaRPr lang="it-IT" altLang="it-IT" dirty="0"/>
          </a:p>
          <a:p>
            <a:pPr algn="ctr" eaLnBrk="1" fontAlgn="auto" hangingPunct="1">
              <a:lnSpc>
                <a:spcPct val="150000"/>
              </a:lnSpc>
              <a:spcAft>
                <a:spcPts val="0"/>
              </a:spcAft>
              <a:buFontTx/>
              <a:buNone/>
              <a:defRPr/>
            </a:pPr>
            <a:r>
              <a:rPr lang="it-IT" altLang="it-IT" sz="5100" dirty="0">
                <a:latin typeface="Arial" panose="020B0604020202020204" pitchFamily="34" charset="0"/>
                <a:cs typeface="Arial" panose="020B0604020202020204" pitchFamily="34" charset="0"/>
              </a:rPr>
              <a:t>All’età di 35 anni </a:t>
            </a:r>
          </a:p>
          <a:p>
            <a:pPr algn="ctr" eaLnBrk="1" fontAlgn="auto" hangingPunct="1">
              <a:lnSpc>
                <a:spcPct val="150000"/>
              </a:lnSpc>
              <a:spcAft>
                <a:spcPts val="0"/>
              </a:spcAft>
              <a:buFontTx/>
              <a:buNone/>
              <a:defRPr/>
            </a:pPr>
            <a:r>
              <a:rPr lang="it-IT" altLang="it-IT" sz="5100" dirty="0">
                <a:latin typeface="Arial" panose="020B0604020202020204" pitchFamily="34" charset="0"/>
                <a:cs typeface="Arial" panose="020B0604020202020204" pitchFamily="34" charset="0"/>
              </a:rPr>
              <a:t>viene consacrato sacerdote </a:t>
            </a:r>
            <a:r>
              <a:rPr lang="it-IT" altLang="it-IT" sz="5100" dirty="0" smtClean="0">
                <a:latin typeface="Arial" panose="020B0604020202020204" pitchFamily="34" charset="0"/>
                <a:cs typeface="Arial" panose="020B0604020202020204" pitchFamily="34" charset="0"/>
              </a:rPr>
              <a:t>missionario </a:t>
            </a:r>
            <a:r>
              <a:rPr lang="it-IT" altLang="it-IT" sz="5100" b="1" dirty="0" smtClean="0">
                <a:latin typeface="Arial" panose="020B0604020202020204" pitchFamily="34" charset="0"/>
                <a:cs typeface="Arial" panose="020B0604020202020204" pitchFamily="34" charset="0"/>
              </a:rPr>
              <a:t>PIME </a:t>
            </a:r>
            <a:endParaRPr lang="it-IT" altLang="it-IT" sz="5100" b="1" dirty="0">
              <a:latin typeface="Arial" panose="020B0604020202020204" pitchFamily="34" charset="0"/>
              <a:cs typeface="Arial" panose="020B0604020202020204" pitchFamily="34" charset="0"/>
            </a:endParaRPr>
          </a:p>
          <a:p>
            <a:pPr algn="ctr" eaLnBrk="1" fontAlgn="auto" hangingPunct="1">
              <a:lnSpc>
                <a:spcPct val="150000"/>
              </a:lnSpc>
              <a:spcAft>
                <a:spcPts val="0"/>
              </a:spcAft>
              <a:buFontTx/>
              <a:buNone/>
              <a:defRPr/>
            </a:pPr>
            <a:r>
              <a:rPr lang="it-IT" altLang="it-IT" sz="5100" dirty="0">
                <a:latin typeface="Arial" panose="020B0604020202020204" pitchFamily="34" charset="0"/>
                <a:cs typeface="Arial" panose="020B0604020202020204" pitchFamily="34" charset="0"/>
              </a:rPr>
              <a:t>il 6 Giugno </a:t>
            </a:r>
            <a:r>
              <a:rPr lang="it-IT" altLang="it-IT" sz="5100" b="1" dirty="0">
                <a:latin typeface="Arial" panose="020B0604020202020204" pitchFamily="34" charset="0"/>
                <a:cs typeface="Arial" panose="020B0604020202020204" pitchFamily="34" charset="0"/>
              </a:rPr>
              <a:t>1981</a:t>
            </a:r>
            <a:r>
              <a:rPr lang="it-IT" altLang="it-IT" sz="5100" dirty="0">
                <a:latin typeface="Arial" panose="020B0604020202020204" pitchFamily="34" charset="0"/>
                <a:cs typeface="Arial" panose="020B0604020202020204" pitchFamily="34" charset="0"/>
              </a:rPr>
              <a:t>, </a:t>
            </a:r>
          </a:p>
          <a:p>
            <a:pPr algn="ctr" eaLnBrk="1" fontAlgn="auto" hangingPunct="1">
              <a:lnSpc>
                <a:spcPct val="150000"/>
              </a:lnSpc>
              <a:spcAft>
                <a:spcPts val="0"/>
              </a:spcAft>
              <a:buFontTx/>
              <a:buNone/>
              <a:defRPr/>
            </a:pPr>
            <a:r>
              <a:rPr lang="it-IT" altLang="it-IT" sz="5100" dirty="0">
                <a:latin typeface="Arial" panose="020B0604020202020204" pitchFamily="34" charset="0"/>
                <a:cs typeface="Arial" panose="020B0604020202020204" pitchFamily="34" charset="0"/>
              </a:rPr>
              <a:t>nella parrocchia di Cristo Re a Monza. </a:t>
            </a:r>
            <a:br>
              <a:rPr lang="it-IT" altLang="it-IT" sz="5100" dirty="0">
                <a:latin typeface="Arial" panose="020B0604020202020204" pitchFamily="34" charset="0"/>
                <a:cs typeface="Arial" panose="020B0604020202020204" pitchFamily="34" charset="0"/>
              </a:rPr>
            </a:br>
            <a:r>
              <a:rPr lang="it-IT" altLang="it-IT" dirty="0"/>
              <a:t/>
            </a:r>
            <a:br>
              <a:rPr lang="it-IT" altLang="it-IT" dirty="0"/>
            </a:br>
            <a:endParaRPr lang="it-IT" altLang="it-IT"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shadeToTitle="1">
        <a:gradFill>
          <a:gsLst>
            <a:gs pos="16000">
              <a:schemeClr val="tx1"/>
            </a:gs>
            <a:gs pos="0">
              <a:schemeClr val="tx1"/>
            </a:gs>
            <a:gs pos="57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41986" name="Picture 3" descr="- con card"/>
          <p:cNvPicPr>
            <a:picLocks noChangeAspect="1" noChangeArrowheads="1"/>
          </p:cNvPicPr>
          <p:nvPr/>
        </p:nvPicPr>
        <p:blipFill rotWithShape="1">
          <a:blip r:embed="rId2">
            <a:extLst>
              <a:ext uri="{28A0092B-C50C-407E-A947-70E740481C1C}">
                <a14:useLocalDpi xmlns:a14="http://schemas.microsoft.com/office/drawing/2010/main" val="0"/>
              </a:ext>
            </a:extLst>
          </a:blip>
          <a:srcRect t="9999" b="6640"/>
          <a:stretch/>
        </p:blipFill>
        <p:spPr bwMode="auto">
          <a:xfrm>
            <a:off x="1782763" y="728700"/>
            <a:ext cx="8626475"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16000">
              <a:schemeClr val="tx1"/>
            </a:gs>
            <a:gs pos="0">
              <a:schemeClr val="tx1"/>
            </a:gs>
            <a:gs pos="57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44034" name="Picture 3" descr="- tullio sec 006"/>
          <p:cNvPicPr>
            <a:picLocks noChangeAspect="1" noChangeArrowheads="1"/>
          </p:cNvPicPr>
          <p:nvPr/>
        </p:nvPicPr>
        <p:blipFill rotWithShape="1">
          <a:blip r:embed="rId2">
            <a:extLst>
              <a:ext uri="{28A0092B-C50C-407E-A947-70E740481C1C}">
                <a14:useLocalDpi xmlns:a14="http://schemas.microsoft.com/office/drawing/2010/main" val="0"/>
              </a:ext>
            </a:extLst>
          </a:blip>
          <a:srcRect t="13343"/>
          <a:stretch/>
        </p:blipFill>
        <p:spPr bwMode="auto">
          <a:xfrm>
            <a:off x="2059781" y="1090340"/>
            <a:ext cx="8072438" cy="46773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46" name="Picture 3" descr="- cartol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333375"/>
            <a:ext cx="81438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Line 4"/>
          <p:cNvSpPr>
            <a:spLocks noChangeShapeType="1"/>
          </p:cNvSpPr>
          <p:nvPr/>
        </p:nvSpPr>
        <p:spPr bwMode="auto">
          <a:xfrm>
            <a:off x="1992313" y="980728"/>
            <a:ext cx="647700" cy="64928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 name="Rettangolo 1"/>
          <p:cNvSpPr/>
          <p:nvPr/>
        </p:nvSpPr>
        <p:spPr>
          <a:xfrm>
            <a:off x="2640013" y="1484784"/>
            <a:ext cx="1079723" cy="15121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wipe(up)">
                                      <p:cBhvr>
                                        <p:cTn id="11" dur="1000"/>
                                        <p:tgtEl>
                                          <p:spTgt spid="4100"/>
                                        </p:tgtEl>
                                      </p:cBhvr>
                                    </p:animEffect>
                                  </p:childTnLst>
                                </p:cTn>
                              </p:par>
                            </p:childTnLst>
                          </p:cTn>
                        </p:par>
                        <p:par>
                          <p:cTn id="12" fill="hold">
                            <p:stCondLst>
                              <p:cond delay="3000"/>
                            </p:stCondLst>
                            <p:childTnLst>
                              <p:par>
                                <p:cTn id="13" presetID="20" presetClass="exit" presetSubtype="0" fill="hold" grpId="1" nodeType="afterEffect">
                                  <p:stCondLst>
                                    <p:cond delay="750"/>
                                  </p:stCondLst>
                                  <p:childTnLst>
                                    <p:animEffect transition="out" filter="wedge">
                                      <p:cBhvr>
                                        <p:cTn id="14" dur="2000"/>
                                        <p:tgtEl>
                                          <p:spTgt spid="2"/>
                                        </p:tgtEl>
                                      </p:cBhvr>
                                    </p:animEffect>
                                    <p:set>
                                      <p:cBhvr>
                                        <p:cTn id="1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2" grpId="0" animBg="1"/>
      <p:bldP spid="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16000">
              <a:schemeClr val="tx1"/>
            </a:gs>
            <a:gs pos="0">
              <a:schemeClr val="tx1"/>
            </a:gs>
            <a:gs pos="57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45058" name="Picture 3" descr="- tullio sec 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729456"/>
            <a:ext cx="8594725" cy="53990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16000">
              <a:schemeClr val="tx1"/>
            </a:gs>
            <a:gs pos="0">
              <a:schemeClr val="tx1"/>
            </a:gs>
            <a:gs pos="45000">
              <a:schemeClr val="tx1"/>
            </a:gs>
            <a:gs pos="100000">
              <a:srgbClr val="FFFFCC"/>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3010" name="Picture 3" descr="- tullio sec 001"/>
          <p:cNvPicPr>
            <a:picLocks noChangeAspect="1" noChangeArrowheads="1"/>
          </p:cNvPicPr>
          <p:nvPr/>
        </p:nvPicPr>
        <p:blipFill rotWithShape="1">
          <a:blip r:embed="rId2">
            <a:extLst>
              <a:ext uri="{28A0092B-C50C-407E-A947-70E740481C1C}">
                <a14:useLocalDpi xmlns:a14="http://schemas.microsoft.com/office/drawing/2010/main" val="0"/>
              </a:ext>
            </a:extLst>
          </a:blip>
          <a:srcRect l="4448" r="3769"/>
          <a:stretch/>
        </p:blipFill>
        <p:spPr bwMode="auto">
          <a:xfrm>
            <a:off x="0" y="-126000"/>
            <a:ext cx="4464496" cy="6984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3" name="Picture 4" descr="- P"/>
          <p:cNvPicPr>
            <a:picLocks noChangeAspect="1" noChangeArrowheads="1"/>
          </p:cNvPicPr>
          <p:nvPr/>
        </p:nvPicPr>
        <p:blipFill rotWithShape="1">
          <a:blip r:embed="rId3">
            <a:extLst>
              <a:ext uri="{28A0092B-C50C-407E-A947-70E740481C1C}">
                <a14:useLocalDpi xmlns:a14="http://schemas.microsoft.com/office/drawing/2010/main" val="0"/>
              </a:ext>
            </a:extLst>
          </a:blip>
          <a:srcRect b="3061"/>
          <a:stretch/>
        </p:blipFill>
        <p:spPr bwMode="auto">
          <a:xfrm>
            <a:off x="6096000" y="1458000"/>
            <a:ext cx="5258126" cy="3699192"/>
          </a:xfrm>
          <a:prstGeom prst="rect">
            <a:avLst/>
          </a:prstGeom>
          <a:solidFill>
            <a:schemeClr val="tx1"/>
          </a:solidFill>
          <a:ln w="57150">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5" name="Picture 4" descr="- P"/>
          <p:cNvPicPr>
            <a:picLocks noChangeAspect="1" noChangeArrowheads="1"/>
          </p:cNvPicPr>
          <p:nvPr/>
        </p:nvPicPr>
        <p:blipFill rotWithShape="1">
          <a:blip r:embed="rId2">
            <a:extLst>
              <a:ext uri="{28A0092B-C50C-407E-A947-70E740481C1C}">
                <a14:useLocalDpi xmlns:a14="http://schemas.microsoft.com/office/drawing/2010/main" val="0"/>
              </a:ext>
            </a:extLst>
          </a:blip>
          <a:srcRect b="1629"/>
          <a:stretch/>
        </p:blipFill>
        <p:spPr bwMode="auto">
          <a:xfrm>
            <a:off x="1557145" y="404773"/>
            <a:ext cx="9077711" cy="6480720"/>
          </a:xfrm>
          <a:prstGeom prst="rect">
            <a:avLst/>
          </a:prstGeom>
          <a:solidFill>
            <a:schemeClr val="tx1"/>
          </a:solidFill>
          <a:ln w="57150">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20000">
              <a:schemeClr val="tx1"/>
            </a:gs>
            <a:gs pos="0">
              <a:schemeClr val="tx1"/>
            </a:gs>
            <a:gs pos="53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47106" name="Picture 3" descr="ordinazione"/>
          <p:cNvPicPr>
            <a:picLocks noChangeAspect="1" noChangeArrowheads="1"/>
          </p:cNvPicPr>
          <p:nvPr/>
        </p:nvPicPr>
        <p:blipFill rotWithShape="1">
          <a:blip r:embed="rId2">
            <a:extLst>
              <a:ext uri="{28A0092B-C50C-407E-A947-70E740481C1C}">
                <a14:useLocalDpi xmlns:a14="http://schemas.microsoft.com/office/drawing/2010/main" val="0"/>
              </a:ext>
            </a:extLst>
          </a:blip>
          <a:srcRect b="10732"/>
          <a:stretch/>
        </p:blipFill>
        <p:spPr bwMode="auto">
          <a:xfrm>
            <a:off x="2008686" y="809872"/>
            <a:ext cx="8174629" cy="523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7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body" idx="4294967295"/>
          </p:nvPr>
        </p:nvSpPr>
        <p:spPr>
          <a:xfrm>
            <a:off x="875259" y="638510"/>
            <a:ext cx="10441482" cy="5580980"/>
          </a:xfrm>
          <a:solidFill>
            <a:srgbClr val="F0F5C1"/>
          </a:solidFill>
          <a:ln>
            <a:solidFill>
              <a:schemeClr val="tx1"/>
            </a:solidFill>
            <a:miter lim="800000"/>
            <a:headEnd/>
            <a:tailEnd/>
          </a:ln>
        </p:spPr>
        <p:txBody>
          <a:bodyPr/>
          <a:lstStyle/>
          <a:p>
            <a:pPr marL="0" indent="0" eaLnBrk="1" hangingPunct="1">
              <a:buNone/>
            </a:pPr>
            <a:endParaRPr lang="it-IT" altLang="it-IT" sz="1000" dirty="0" smtClean="0"/>
          </a:p>
          <a:p>
            <a:pPr eaLnBrk="1" hangingPunct="1">
              <a:lnSpc>
                <a:spcPct val="150000"/>
              </a:lnSpc>
            </a:pPr>
            <a:r>
              <a:rPr lang="it-IT" altLang="it-IT" dirty="0" smtClean="0">
                <a:latin typeface="Arial" panose="020B0604020202020204" pitchFamily="34" charset="0"/>
                <a:cs typeface="Arial" panose="020B0604020202020204" pitchFamily="34" charset="0"/>
              </a:rPr>
              <a:t>Chiese di partire subito per le missioni; impaziente, sembrava voler recuperare il tempo perduto. </a:t>
            </a:r>
            <a:br>
              <a:rPr lang="it-IT" altLang="it-IT" dirty="0" smtClean="0">
                <a:latin typeface="Arial" panose="020B0604020202020204" pitchFamily="34" charset="0"/>
                <a:cs typeface="Arial" panose="020B0604020202020204" pitchFamily="34" charset="0"/>
              </a:rPr>
            </a:br>
            <a:r>
              <a:rPr lang="it-IT" altLang="it-IT" dirty="0" smtClean="0">
                <a:latin typeface="Arial" panose="020B0604020202020204" pitchFamily="34" charset="0"/>
                <a:cs typeface="Arial" panose="020B0604020202020204" pitchFamily="34" charset="0"/>
              </a:rPr>
              <a:t>Fu destinato per la missione in </a:t>
            </a:r>
          </a:p>
          <a:p>
            <a:pPr algn="ctr" eaLnBrk="1" hangingPunct="1">
              <a:lnSpc>
                <a:spcPct val="150000"/>
              </a:lnSpc>
              <a:buFontTx/>
              <a:buNone/>
            </a:pPr>
            <a:r>
              <a:rPr lang="it-IT" altLang="it-IT" b="1" dirty="0" smtClean="0">
                <a:latin typeface="Arial" panose="020B0604020202020204" pitchFamily="34" charset="0"/>
                <a:cs typeface="Arial" panose="020B0604020202020204" pitchFamily="34" charset="0"/>
              </a:rPr>
              <a:t>   </a:t>
            </a:r>
            <a:r>
              <a:rPr lang="it-IT" altLang="it-IT" sz="4400" b="1" dirty="0" smtClean="0">
                <a:latin typeface="Arial" panose="020B0604020202020204" pitchFamily="34" charset="0"/>
                <a:cs typeface="Arial" panose="020B0604020202020204" pitchFamily="34" charset="0"/>
              </a:rPr>
              <a:t>Papua Nuova Guinea</a:t>
            </a:r>
            <a:r>
              <a:rPr lang="it-IT" altLang="it-IT" sz="4400" dirty="0" smtClean="0">
                <a:latin typeface="Arial" panose="020B0604020202020204" pitchFamily="34" charset="0"/>
                <a:cs typeface="Arial" panose="020B0604020202020204" pitchFamily="34" charset="0"/>
              </a:rPr>
              <a:t> </a:t>
            </a:r>
          </a:p>
          <a:p>
            <a:pPr algn="ctr" eaLnBrk="1" hangingPunct="1">
              <a:lnSpc>
                <a:spcPct val="150000"/>
              </a:lnSpc>
              <a:buFontTx/>
              <a:buNone/>
            </a:pPr>
            <a:r>
              <a:rPr lang="it-IT" altLang="it-IT" dirty="0" smtClean="0">
                <a:latin typeface="Arial" panose="020B0604020202020204" pitchFamily="34" charset="0"/>
                <a:cs typeface="Arial" panose="020B0604020202020204" pitchFamily="34" charset="0"/>
              </a:rPr>
              <a:t>   (Oceania – Melanesia), </a:t>
            </a:r>
          </a:p>
          <a:p>
            <a:pPr eaLnBrk="1" hangingPunct="1">
              <a:lnSpc>
                <a:spcPct val="150000"/>
              </a:lnSpc>
              <a:buFontTx/>
              <a:buNone/>
            </a:pPr>
            <a:r>
              <a:rPr lang="it-IT" altLang="it-IT" dirty="0" smtClean="0">
                <a:latin typeface="Arial" panose="020B0604020202020204" pitchFamily="34" charset="0"/>
                <a:cs typeface="Arial" panose="020B0604020202020204" pitchFamily="34" charset="0"/>
              </a:rPr>
              <a:t>   la prima missione del PIME, riaperta nel 1980 dopo il 1855, anno del martirio in Papua del </a:t>
            </a:r>
            <a:r>
              <a:rPr lang="it-IT" altLang="it-IT" b="1" dirty="0" smtClean="0">
                <a:latin typeface="Arial" panose="020B0604020202020204" pitchFamily="34" charset="0"/>
                <a:cs typeface="Arial" panose="020B0604020202020204" pitchFamily="34" charset="0"/>
              </a:rPr>
              <a:t>beato p. Giovanni Mazzucconi</a:t>
            </a:r>
            <a:r>
              <a:rPr lang="it-IT" altLang="it-IT" dirty="0" smtClean="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shadeToTitle="1">
        <a:gradFill>
          <a:gsLst>
            <a:gs pos="86000">
              <a:schemeClr val="tx1"/>
            </a:gs>
            <a:gs pos="86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49154" name="Picture 3" descr="- 028 Mappa tridimensionale a ritagliata Papua - OCEANI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2" y="495000"/>
            <a:ext cx="4263078" cy="58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descr="+++ DSC05898"/>
          <p:cNvPicPr>
            <a:picLocks noChangeAspect="1" noChangeArrowheads="1"/>
          </p:cNvPicPr>
          <p:nvPr/>
        </p:nvPicPr>
        <p:blipFill>
          <a:blip r:embed="rId4">
            <a:extLst>
              <a:ext uri="{28A0092B-C50C-407E-A947-70E740481C1C}">
                <a14:useLocalDpi xmlns:a14="http://schemas.microsoft.com/office/drawing/2010/main" val="0"/>
              </a:ext>
            </a:extLst>
          </a:blip>
          <a:srcRect b="6276"/>
          <a:stretch>
            <a:fillRect/>
          </a:stretch>
        </p:blipFill>
        <p:spPr bwMode="auto">
          <a:xfrm>
            <a:off x="4243483" y="1975517"/>
            <a:ext cx="3705034"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descr="- 000 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248" y="2132856"/>
            <a:ext cx="3292802" cy="44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8"/>
          <p:cNvSpPr>
            <a:spLocks noChangeArrowheads="1"/>
          </p:cNvSpPr>
          <p:nvPr/>
        </p:nvSpPr>
        <p:spPr bwMode="auto">
          <a:xfrm>
            <a:off x="3575050" y="176499"/>
            <a:ext cx="5041900" cy="147117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Tx/>
              <a:buNone/>
            </a:pPr>
            <a:r>
              <a:rPr lang="it-IT" altLang="it-IT" sz="3200" b="1" dirty="0">
                <a:latin typeface="Arial" panose="020B0604020202020204" pitchFamily="34" charset="0"/>
              </a:rPr>
              <a:t>Papua Nuova Guinea </a:t>
            </a:r>
          </a:p>
          <a:p>
            <a:pPr algn="ctr" eaLnBrk="1" hangingPunct="1">
              <a:lnSpc>
                <a:spcPct val="100000"/>
              </a:lnSpc>
              <a:spcBef>
                <a:spcPct val="20000"/>
              </a:spcBef>
              <a:buFontTx/>
              <a:buNone/>
            </a:pPr>
            <a:r>
              <a:rPr lang="it-IT" altLang="it-IT" sz="2400" b="1" dirty="0">
                <a:latin typeface="Arial" panose="020B0604020202020204" pitchFamily="34" charset="0"/>
              </a:rPr>
              <a:t>dove fu ucciso </a:t>
            </a:r>
          </a:p>
          <a:p>
            <a:pPr algn="ctr" eaLnBrk="1" hangingPunct="1">
              <a:lnSpc>
                <a:spcPct val="100000"/>
              </a:lnSpc>
              <a:spcBef>
                <a:spcPct val="20000"/>
              </a:spcBef>
              <a:buFontTx/>
              <a:buNone/>
            </a:pPr>
            <a:r>
              <a:rPr lang="it-IT" altLang="it-IT" sz="2400" b="1" dirty="0">
                <a:latin typeface="Arial" panose="020B0604020202020204" pitchFamily="34" charset="0"/>
              </a:rPr>
              <a:t>il beato p. Giovanni Mazzucconi</a:t>
            </a:r>
          </a:p>
        </p:txBody>
      </p:sp>
      <p:sp>
        <p:nvSpPr>
          <p:cNvPr id="48137" name="Line 9"/>
          <p:cNvSpPr>
            <a:spLocks noChangeShapeType="1"/>
          </p:cNvSpPr>
          <p:nvPr/>
        </p:nvSpPr>
        <p:spPr bwMode="auto">
          <a:xfrm flipH="1">
            <a:off x="3575050" y="1836674"/>
            <a:ext cx="504726" cy="1128504"/>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circle(out)">
                                      <p:cBhvr>
                                        <p:cTn id="7" dur="2000"/>
                                        <p:tgtEl>
                                          <p:spTgt spid="49154"/>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8137"/>
                                        </p:tgtEl>
                                        <p:attrNameLst>
                                          <p:attrName>style.visibility</p:attrName>
                                        </p:attrNameLst>
                                      </p:cBhvr>
                                      <p:to>
                                        <p:strVal val="visible"/>
                                      </p:to>
                                    </p:set>
                                    <p:animEffect transition="in" filter="wipe(up)">
                                      <p:cBhvr>
                                        <p:cTn id="11" dur="1250"/>
                                        <p:tgtEl>
                                          <p:spTgt spid="48137"/>
                                        </p:tgtEl>
                                      </p:cBhvr>
                                    </p:animEffect>
                                  </p:childTnLst>
                                </p:cTn>
                              </p:par>
                            </p:childTnLst>
                          </p:cTn>
                        </p:par>
                        <p:par>
                          <p:cTn id="12" fill="hold">
                            <p:stCondLst>
                              <p:cond delay="3250"/>
                            </p:stCondLst>
                            <p:childTnLst>
                              <p:par>
                                <p:cTn id="13" presetID="20" presetClass="entr" presetSubtype="0" fill="hold" nodeType="afterEffect">
                                  <p:stCondLst>
                                    <p:cond delay="500"/>
                                  </p:stCondLst>
                                  <p:childTnLst>
                                    <p:set>
                                      <p:cBhvr>
                                        <p:cTn id="14" dur="1" fill="hold">
                                          <p:stCondLst>
                                            <p:cond delay="0"/>
                                          </p:stCondLst>
                                        </p:cTn>
                                        <p:tgtEl>
                                          <p:spTgt spid="49155"/>
                                        </p:tgtEl>
                                        <p:attrNameLst>
                                          <p:attrName>style.visibility</p:attrName>
                                        </p:attrNameLst>
                                      </p:cBhvr>
                                      <p:to>
                                        <p:strVal val="visible"/>
                                      </p:to>
                                    </p:set>
                                    <p:animEffect transition="in" filter="wedge">
                                      <p:cBhvr>
                                        <p:cTn id="15" dur="2000"/>
                                        <p:tgtEl>
                                          <p:spTgt spid="49155"/>
                                        </p:tgtEl>
                                      </p:cBhvr>
                                    </p:animEffect>
                                  </p:childTnLst>
                                </p:cTn>
                              </p:par>
                            </p:childTnLst>
                          </p:cTn>
                        </p:par>
                        <p:par>
                          <p:cTn id="16" fill="hold">
                            <p:stCondLst>
                              <p:cond delay="5750"/>
                            </p:stCondLst>
                            <p:childTnLst>
                              <p:par>
                                <p:cTn id="17" presetID="6" presetClass="entr" presetSubtype="32" fill="hold" nodeType="afterEffect">
                                  <p:stCondLst>
                                    <p:cond delay="500"/>
                                  </p:stCondLst>
                                  <p:childTnLst>
                                    <p:set>
                                      <p:cBhvr>
                                        <p:cTn id="18" dur="1" fill="hold">
                                          <p:stCondLst>
                                            <p:cond delay="0"/>
                                          </p:stCondLst>
                                        </p:cTn>
                                        <p:tgtEl>
                                          <p:spTgt spid="49156"/>
                                        </p:tgtEl>
                                        <p:attrNameLst>
                                          <p:attrName>style.visibility</p:attrName>
                                        </p:attrNameLst>
                                      </p:cBhvr>
                                      <p:to>
                                        <p:strVal val="visible"/>
                                      </p:to>
                                    </p:set>
                                    <p:animEffect transition="in" filter="circle(out)">
                                      <p:cBhvr>
                                        <p:cTn id="19"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86000">
              <a:schemeClr val="tx1"/>
            </a:gs>
            <a:gs pos="86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49154" name="Picture 3" descr="- 028 Mappa tridimensionale a ritagliata Papua - OCEANI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2" y="495000"/>
            <a:ext cx="4263078" cy="58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19936" y="1395000"/>
            <a:ext cx="5423097" cy="40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352439" y="1148898"/>
            <a:ext cx="5758089" cy="432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11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circle(out)">
                                      <p:cBhvr>
                                        <p:cTn id="7" dur="2000"/>
                                        <p:tgtEl>
                                          <p:spTgt spid="48134"/>
                                        </p:tgtEl>
                                      </p:cBhvr>
                                    </p:animEffect>
                                  </p:childTnLst>
                                </p:cTn>
                              </p:par>
                            </p:childTnLst>
                          </p:cTn>
                        </p:par>
                        <p:par>
                          <p:cTn id="8" fill="hold">
                            <p:stCondLst>
                              <p:cond delay="2000"/>
                            </p:stCondLst>
                            <p:childTnLst>
                              <p:par>
                                <p:cTn id="9" presetID="6" presetClass="entr" presetSubtype="32" fill="hold" nodeType="afterEffect">
                                  <p:stCondLst>
                                    <p:cond delay="1000"/>
                                  </p:stCondLst>
                                  <p:childTnLst>
                                    <p:set>
                                      <p:cBhvr>
                                        <p:cTn id="10" dur="1" fill="hold">
                                          <p:stCondLst>
                                            <p:cond delay="0"/>
                                          </p:stCondLst>
                                        </p:cTn>
                                        <p:tgtEl>
                                          <p:spTgt spid="49158"/>
                                        </p:tgtEl>
                                        <p:attrNameLst>
                                          <p:attrName>style.visibility</p:attrName>
                                        </p:attrNameLst>
                                      </p:cBhvr>
                                      <p:to>
                                        <p:strVal val="visible"/>
                                      </p:to>
                                    </p:set>
                                    <p:animEffect transition="in" filter="circle(out)">
                                      <p:cBhvr>
                                        <p:cTn id="11" dur="2000"/>
                                        <p:tgtEl>
                                          <p:spTgt spid="49158"/>
                                        </p:tgtEl>
                                      </p:cBhvr>
                                    </p:animEffect>
                                  </p:childTnLst>
                                </p:cTn>
                              </p:par>
                            </p:childTnLst>
                          </p:cTn>
                        </p:par>
                        <p:par>
                          <p:cTn id="12" fill="hold">
                            <p:stCondLst>
                              <p:cond delay="5000"/>
                            </p:stCondLst>
                            <p:childTnLst>
                              <p:par>
                                <p:cTn id="13" presetID="6" presetClass="emph" presetSubtype="0" fill="hold" nodeType="afterEffect">
                                  <p:stCondLst>
                                    <p:cond delay="750"/>
                                  </p:stCondLst>
                                  <p:childTnLst>
                                    <p:animScale>
                                      <p:cBhvr>
                                        <p:cTn id="14" dur="4000" fill="hold"/>
                                        <p:tgtEl>
                                          <p:spTgt spid="4915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2597">
              <a:srgbClr val="44546A"/>
            </a:gs>
            <a:gs pos="64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body" idx="4294967295"/>
          </p:nvPr>
        </p:nvSpPr>
        <p:spPr>
          <a:xfrm>
            <a:off x="1359223" y="1071563"/>
            <a:ext cx="9473554" cy="4714875"/>
          </a:xfrm>
          <a:solidFill>
            <a:srgbClr val="F0F5C1"/>
          </a:solidFill>
          <a:ln>
            <a:solidFill>
              <a:schemeClr val="tx1"/>
            </a:solidFill>
            <a:miter lim="800000"/>
            <a:headEnd/>
            <a:tailEnd/>
          </a:ln>
        </p:spPr>
        <p:txBody>
          <a:bodyPr rtlCol="0">
            <a:normAutofit fontScale="92500"/>
          </a:bodyPr>
          <a:lstStyle/>
          <a:p>
            <a:pPr eaLnBrk="1" fontAlgn="auto" hangingPunct="1">
              <a:spcAft>
                <a:spcPts val="0"/>
              </a:spcAft>
              <a:defRPr/>
            </a:pPr>
            <a:endParaRPr lang="it-IT" altLang="it-IT" sz="1200" dirty="0"/>
          </a:p>
          <a:p>
            <a:pPr eaLnBrk="1" fontAlgn="auto" hangingPunct="1">
              <a:lnSpc>
                <a:spcPct val="150000"/>
              </a:lnSpc>
              <a:spcAft>
                <a:spcPts val="0"/>
              </a:spcAft>
              <a:defRPr/>
            </a:pPr>
            <a:r>
              <a:rPr lang="it-IT" altLang="it-IT" dirty="0">
                <a:latin typeface="Arial" panose="020B0604020202020204" pitchFamily="34" charset="0"/>
                <a:cs typeface="Arial" panose="020B0604020202020204" pitchFamily="34" charset="0"/>
              </a:rPr>
              <a:t>Fu mandato negli Stati Uniti, a Chicago, per perfezionare l’inglese e vi rimase un anno. </a:t>
            </a:r>
            <a:br>
              <a:rPr lang="it-IT" altLang="it-IT" dirty="0">
                <a:latin typeface="Arial" panose="020B0604020202020204" pitchFamily="34" charset="0"/>
                <a:cs typeface="Arial" panose="020B0604020202020204" pitchFamily="34" charset="0"/>
              </a:rPr>
            </a:br>
            <a:r>
              <a:rPr lang="it-IT" altLang="it-IT" dirty="0">
                <a:latin typeface="Arial" panose="020B0604020202020204" pitchFamily="34" charset="0"/>
                <a:cs typeface="Arial" panose="020B0604020202020204" pitchFamily="34" charset="0"/>
              </a:rPr>
              <a:t>A causa di difficoltà politiche, il visto per entrare in Papua Nuova Guinea si fece attendere a lungo. </a:t>
            </a:r>
            <a:br>
              <a:rPr lang="it-IT" altLang="it-IT" dirty="0">
                <a:latin typeface="Arial" panose="020B0604020202020204" pitchFamily="34" charset="0"/>
                <a:cs typeface="Arial" panose="020B0604020202020204" pitchFamily="34" charset="0"/>
              </a:rPr>
            </a:br>
            <a:r>
              <a:rPr lang="it-IT" altLang="it-IT" dirty="0">
                <a:latin typeface="Arial" panose="020B0604020202020204" pitchFamily="34" charset="0"/>
                <a:cs typeface="Arial" panose="020B0604020202020204" pitchFamily="34" charset="0"/>
              </a:rPr>
              <a:t>I superiori allora chiesero a Tullio di dedicarsi all’animazione missionaria in Italia presso il Seminario del PIME per i liceali a </a:t>
            </a:r>
            <a:r>
              <a:rPr lang="it-IT" altLang="it-IT" b="1" dirty="0">
                <a:latin typeface="Arial" panose="020B0604020202020204" pitchFamily="34" charset="0"/>
                <a:cs typeface="Arial" panose="020B0604020202020204" pitchFamily="34" charset="0"/>
              </a:rPr>
              <a:t>Sotto il Monte (BG), </a:t>
            </a:r>
            <a:r>
              <a:rPr lang="it-IT" altLang="it-IT" dirty="0">
                <a:latin typeface="Arial" panose="020B0604020202020204" pitchFamily="34" charset="0"/>
                <a:cs typeface="Arial" panose="020B0604020202020204" pitchFamily="34" charset="0"/>
              </a:rPr>
              <a:t>dove rimase un altro anno.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52597">
              <a:srgbClr val="44546A"/>
            </a:gs>
            <a:gs pos="64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005" y="2060848"/>
            <a:ext cx="3456000" cy="2304000"/>
          </a:xfrm>
          <a:prstGeom prst="rect">
            <a:avLst/>
          </a:prstGeom>
        </p:spPr>
      </p:pic>
      <p:sp>
        <p:nvSpPr>
          <p:cNvPr id="5" name="Rettangolo 4"/>
          <p:cNvSpPr/>
          <p:nvPr/>
        </p:nvSpPr>
        <p:spPr>
          <a:xfrm>
            <a:off x="2554005" y="1196752"/>
            <a:ext cx="7083991" cy="584775"/>
          </a:xfrm>
          <a:prstGeom prst="rect">
            <a:avLst/>
          </a:prstGeom>
          <a:solidFill>
            <a:schemeClr val="bg1"/>
          </a:solidFill>
        </p:spPr>
        <p:txBody>
          <a:bodyPr wrap="none">
            <a:spAutoFit/>
          </a:bodyPr>
          <a:lstStyle/>
          <a:p>
            <a:r>
              <a:rPr lang="it-IT" altLang="it-IT" sz="3200" dirty="0" smtClean="0">
                <a:cs typeface="Arial" panose="020B0604020202020204" pitchFamily="34" charset="0"/>
              </a:rPr>
              <a:t>Casa del PIME a </a:t>
            </a:r>
            <a:r>
              <a:rPr lang="it-IT" altLang="it-IT" sz="3200" b="1" dirty="0">
                <a:cs typeface="Arial" panose="020B0604020202020204" pitchFamily="34" charset="0"/>
              </a:rPr>
              <a:t>Sotto il Monte (BG)</a:t>
            </a:r>
            <a:endParaRPr lang="it-IT" sz="3200" dirty="0"/>
          </a:p>
        </p:txBody>
      </p:sp>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l="28426"/>
          <a:stretch/>
        </p:blipFill>
        <p:spPr>
          <a:xfrm>
            <a:off x="4655840" y="2636912"/>
            <a:ext cx="6699347" cy="3744000"/>
          </a:xfrm>
          <a:prstGeom prst="rect">
            <a:avLst/>
          </a:prstGeom>
        </p:spPr>
      </p:pic>
    </p:spTree>
    <p:extLst>
      <p:ext uri="{BB962C8B-B14F-4D97-AF65-F5344CB8AC3E}">
        <p14:creationId xmlns:p14="http://schemas.microsoft.com/office/powerpoint/2010/main" val="59500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par>
                          <p:cTn id="8" fill="hold">
                            <p:stCondLst>
                              <p:cond delay="2000"/>
                            </p:stCondLst>
                            <p:childTnLst>
                              <p:par>
                                <p:cTn id="9" presetID="6" presetClass="entr" presetSubtype="32" fill="hold" nodeType="after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2597">
              <a:srgbClr val="44546A"/>
            </a:gs>
            <a:gs pos="64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body" idx="4294967295"/>
          </p:nvPr>
        </p:nvSpPr>
        <p:spPr>
          <a:xfrm>
            <a:off x="1951038" y="1484313"/>
            <a:ext cx="8291512" cy="3889375"/>
          </a:xfrm>
          <a:solidFill>
            <a:srgbClr val="F0F5C1"/>
          </a:solidFill>
          <a:ln>
            <a:solidFill>
              <a:schemeClr val="tx1"/>
            </a:solidFill>
            <a:miter lim="800000"/>
            <a:headEnd/>
            <a:tailEnd/>
          </a:ln>
        </p:spPr>
        <p:txBody>
          <a:bodyPr/>
          <a:lstStyle/>
          <a:p>
            <a:pPr eaLnBrk="1" hangingPunct="1">
              <a:buFontTx/>
              <a:buNone/>
            </a:pPr>
            <a:endParaRPr lang="it-IT" altLang="it-IT" dirty="0" smtClean="0"/>
          </a:p>
          <a:p>
            <a:pPr eaLnBrk="1" hangingPunct="1">
              <a:lnSpc>
                <a:spcPct val="150000"/>
              </a:lnSpc>
            </a:pPr>
            <a:r>
              <a:rPr lang="it-IT" altLang="it-IT" dirty="0" smtClean="0">
                <a:latin typeface="Arial" panose="020B0604020202020204" pitchFamily="34" charset="0"/>
                <a:cs typeface="Arial" panose="020B0604020202020204" pitchFamily="34" charset="0"/>
              </a:rPr>
              <a:t>Sentendo il tempo che gli fuggiva e considerando la sua ormai non giovanissima età, chiese di andare in Missione in qualsiasi altro posto. </a:t>
            </a:r>
          </a:p>
          <a:p>
            <a:pPr marL="0" indent="0" algn="ctr" eaLnBrk="1" hangingPunct="1">
              <a:lnSpc>
                <a:spcPct val="150000"/>
              </a:lnSpc>
              <a:buNone/>
            </a:pPr>
            <a:r>
              <a:rPr lang="it-IT" altLang="it-IT" dirty="0" smtClean="0">
                <a:latin typeface="Arial" panose="020B0604020202020204" pitchFamily="34" charset="0"/>
                <a:cs typeface="Arial" panose="020B0604020202020204" pitchFamily="34" charset="0"/>
              </a:rPr>
              <a:t>I superiori lo destinarono per le </a:t>
            </a:r>
            <a:r>
              <a:rPr lang="it-IT" altLang="it-IT" b="1" dirty="0" smtClean="0">
                <a:latin typeface="Arial" panose="020B0604020202020204" pitchFamily="34" charset="0"/>
                <a:cs typeface="Arial" panose="020B0604020202020204" pitchFamily="34" charset="0"/>
              </a:rPr>
              <a:t>Filippine</a:t>
            </a:r>
            <a:r>
              <a:rPr lang="it-IT" altLang="it-IT" dirty="0" smtClean="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4294967295"/>
          </p:nvPr>
        </p:nvSpPr>
        <p:spPr>
          <a:xfrm>
            <a:off x="1190455" y="596250"/>
            <a:ext cx="9811090" cy="5665501"/>
          </a:xfrm>
          <a:solidFill>
            <a:srgbClr val="F0F5C1"/>
          </a:solidFill>
          <a:ln>
            <a:solidFill>
              <a:schemeClr val="tx1"/>
            </a:solidFill>
            <a:miter lim="800000"/>
            <a:headEnd/>
            <a:tailEnd/>
          </a:ln>
        </p:spPr>
        <p:txBody>
          <a:bodyPr/>
          <a:lstStyle/>
          <a:p>
            <a:pPr marL="0" indent="0" algn="ctr" eaLnBrk="1" hangingPunct="1">
              <a:buNone/>
            </a:pPr>
            <a:endParaRPr lang="it-IT" altLang="it-IT" sz="800" b="1" dirty="0" smtClean="0"/>
          </a:p>
          <a:p>
            <a:pPr marL="0" indent="0" algn="ctr" eaLnBrk="1" hangingPunct="1">
              <a:lnSpc>
                <a:spcPct val="150000"/>
              </a:lnSpc>
              <a:buNone/>
            </a:pPr>
            <a:r>
              <a:rPr lang="it-IT" altLang="it-IT" sz="4400" b="1" dirty="0" smtClean="0">
                <a:latin typeface="Arial" panose="020B0604020202020204" pitchFamily="34" charset="0"/>
                <a:cs typeface="Arial" panose="020B0604020202020204" pitchFamily="34" charset="0"/>
              </a:rPr>
              <a:t>11 aprile 1985</a:t>
            </a:r>
            <a:endParaRPr lang="it-IT" altLang="it-IT" sz="4400" dirty="0" smtClean="0">
              <a:latin typeface="Arial" panose="020B0604020202020204" pitchFamily="34" charset="0"/>
              <a:cs typeface="Arial" panose="020B0604020202020204" pitchFamily="34" charset="0"/>
            </a:endParaRPr>
          </a:p>
          <a:p>
            <a:pPr lvl="1" eaLnBrk="1" hangingPunct="1">
              <a:lnSpc>
                <a:spcPct val="150000"/>
              </a:lnSpc>
              <a:buFontTx/>
              <a:buNone/>
            </a:pPr>
            <a:endParaRPr lang="it-IT" altLang="it-IT" sz="800" dirty="0" smtClean="0">
              <a:latin typeface="Arial" panose="020B0604020202020204" pitchFamily="34" charset="0"/>
              <a:cs typeface="Arial" panose="020B0604020202020204" pitchFamily="34" charset="0"/>
            </a:endParaRPr>
          </a:p>
          <a:p>
            <a:pPr lvl="1" eaLnBrk="1" hangingPunct="1">
              <a:lnSpc>
                <a:spcPct val="150000"/>
              </a:lnSpc>
              <a:buFontTx/>
              <a:buNone/>
            </a:pPr>
            <a:r>
              <a:rPr lang="it-IT" altLang="it-IT" dirty="0" smtClean="0">
                <a:latin typeface="Arial" panose="020B0604020202020204" pitchFamily="34" charset="0"/>
                <a:cs typeface="Arial" panose="020B0604020202020204" pitchFamily="34" charset="0"/>
              </a:rPr>
              <a:t>A </a:t>
            </a:r>
            <a:r>
              <a:rPr lang="it-IT" altLang="it-IT" dirty="0" err="1" smtClean="0">
                <a:latin typeface="Arial" panose="020B0604020202020204" pitchFamily="34" charset="0"/>
                <a:cs typeface="Arial" panose="020B0604020202020204" pitchFamily="34" charset="0"/>
              </a:rPr>
              <a:t>Tulunan</a:t>
            </a:r>
            <a:r>
              <a:rPr lang="it-IT" altLang="it-IT" dirty="0" smtClean="0">
                <a:latin typeface="Arial" panose="020B0604020202020204" pitchFamily="34" charset="0"/>
                <a:cs typeface="Arial" panose="020B0604020202020204" pitchFamily="34" charset="0"/>
              </a:rPr>
              <a:t>, sull’isola di </a:t>
            </a:r>
            <a:r>
              <a:rPr lang="it-IT" altLang="it-IT" dirty="0" err="1" smtClean="0">
                <a:latin typeface="Arial" panose="020B0604020202020204" pitchFamily="34" charset="0"/>
                <a:cs typeface="Arial" panose="020B0604020202020204" pitchFamily="34" charset="0"/>
              </a:rPr>
              <a:t>Mindanao</a:t>
            </a:r>
            <a:r>
              <a:rPr lang="it-IT" altLang="it-IT" dirty="0" smtClean="0">
                <a:latin typeface="Arial" panose="020B0604020202020204" pitchFamily="34" charset="0"/>
                <a:cs typeface="Arial" panose="020B0604020202020204" pitchFamily="34" charset="0"/>
              </a:rPr>
              <a:t>, per la prima volta nella storia delle “cattoliche” Filippine, viene barbaramente ucciso un sacerdote, è un missionario straniero, il suo nome è Tullio </a:t>
            </a:r>
            <a:r>
              <a:rPr lang="it-IT" altLang="it-IT" dirty="0" err="1" smtClean="0">
                <a:latin typeface="Arial" panose="020B0604020202020204" pitchFamily="34" charset="0"/>
                <a:cs typeface="Arial" panose="020B0604020202020204" pitchFamily="34" charset="0"/>
              </a:rPr>
              <a:t>Favali</a:t>
            </a:r>
            <a:r>
              <a:rPr lang="it-IT" altLang="it-IT" dirty="0" smtClean="0">
                <a:latin typeface="Arial" panose="020B0604020202020204" pitchFamily="34" charset="0"/>
                <a:cs typeface="Arial" panose="020B0604020202020204" pitchFamily="34" charset="0"/>
              </a:rPr>
              <a:t>.</a:t>
            </a:r>
          </a:p>
          <a:p>
            <a:pPr lvl="1" eaLnBrk="1" hangingPunct="1">
              <a:lnSpc>
                <a:spcPct val="150000"/>
              </a:lnSpc>
              <a:buFontTx/>
              <a:buNone/>
            </a:pPr>
            <a:endParaRPr lang="it-IT" altLang="it-IT" sz="800" dirty="0">
              <a:latin typeface="Arial" panose="020B0604020202020204" pitchFamily="34" charset="0"/>
              <a:cs typeface="Arial" panose="020B0604020202020204" pitchFamily="34" charset="0"/>
            </a:endParaRPr>
          </a:p>
          <a:p>
            <a:pPr lvl="1" eaLnBrk="1" hangingPunct="1">
              <a:lnSpc>
                <a:spcPct val="150000"/>
              </a:lnSpc>
              <a:buFontTx/>
              <a:buNone/>
            </a:pPr>
            <a:r>
              <a:rPr lang="it-IT" altLang="it-IT" dirty="0" smtClean="0">
                <a:latin typeface="Arial" panose="020B0604020202020204" pitchFamily="34" charset="0"/>
                <a:cs typeface="Arial" panose="020B0604020202020204" pitchFamily="34" charset="0"/>
              </a:rPr>
              <a:t>Percorriamo insieme i sentieri di un uomo mite, benevolo e di pace che, con la sua morte, ha profondamente segnato la storia delle isole Filippine.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shadeToTitle="1">
        <a:gradFill rotWithShape="0">
          <a:gsLst>
            <a:gs pos="28000">
              <a:schemeClr val="tx1"/>
            </a:gs>
            <a:gs pos="44000">
              <a:schemeClr val="tx1"/>
            </a:gs>
            <a:gs pos="70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53250" name="Picture 2" descr="ASIA fisica da atlante Cariplo  0001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5" y="100013"/>
            <a:ext cx="882015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Line 3"/>
          <p:cNvSpPr>
            <a:spLocks noChangeShapeType="1"/>
          </p:cNvSpPr>
          <p:nvPr/>
        </p:nvSpPr>
        <p:spPr bwMode="auto">
          <a:xfrm flipV="1">
            <a:off x="6743700" y="5876925"/>
            <a:ext cx="1655763" cy="43338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28" name="Rectangle 4"/>
          <p:cNvSpPr>
            <a:spLocks noChangeArrowheads="1"/>
          </p:cNvSpPr>
          <p:nvPr/>
        </p:nvSpPr>
        <p:spPr bwMode="auto">
          <a:xfrm>
            <a:off x="8543925" y="4868863"/>
            <a:ext cx="1079500" cy="1152525"/>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wedge">
                                      <p:cBhvr>
                                        <p:cTn id="7" dur="2000"/>
                                        <p:tgtEl>
                                          <p:spTgt spid="52228"/>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52227"/>
                                        </p:tgtEl>
                                        <p:attrNameLst>
                                          <p:attrName>style.visibility</p:attrName>
                                        </p:attrNameLst>
                                      </p:cBhvr>
                                      <p:to>
                                        <p:strVal val="visible"/>
                                      </p:to>
                                    </p:set>
                                    <p:animEffect transition="in" filter="wipe(down)">
                                      <p:cBhvr>
                                        <p:cTn id="11" dur="5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P spid="522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1000">
              <a:srgbClr val="44546A"/>
            </a:gs>
            <a:gs pos="7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body" idx="4294967295"/>
          </p:nvPr>
        </p:nvSpPr>
        <p:spPr>
          <a:xfrm>
            <a:off x="839788" y="333375"/>
            <a:ext cx="10440987" cy="6191250"/>
          </a:xfrm>
          <a:solidFill>
            <a:srgbClr val="F0F5C1"/>
          </a:solidFill>
          <a:ln>
            <a:solidFill>
              <a:schemeClr val="tx1"/>
            </a:solidFill>
            <a:miter lim="800000"/>
            <a:headEnd/>
            <a:tailEnd/>
          </a:ln>
        </p:spPr>
        <p:txBody>
          <a:bodyPr rtlCol="0">
            <a:normAutofit fontScale="77500" lnSpcReduction="20000"/>
          </a:bodyPr>
          <a:lstStyle/>
          <a:p>
            <a:pPr eaLnBrk="1" fontAlgn="auto" hangingPunct="1">
              <a:spcAft>
                <a:spcPts val="0"/>
              </a:spcAft>
              <a:buFontTx/>
              <a:buNone/>
              <a:defRPr/>
            </a:pPr>
            <a:endParaRPr lang="it-IT" altLang="it-IT" dirty="0"/>
          </a:p>
          <a:p>
            <a:pPr eaLnBrk="1" fontAlgn="auto" hangingPunct="1">
              <a:lnSpc>
                <a:spcPct val="170000"/>
              </a:lnSpc>
              <a:spcAft>
                <a:spcPts val="0"/>
              </a:spcAft>
              <a:defRPr/>
            </a:pPr>
            <a:r>
              <a:rPr lang="it-IT" altLang="it-IT" dirty="0">
                <a:latin typeface="Arial" panose="020B0604020202020204" pitchFamily="34" charset="0"/>
                <a:cs typeface="Arial" panose="020B0604020202020204" pitchFamily="34" charset="0"/>
              </a:rPr>
              <a:t>Il momento più difficile della sua partenza è stato il saluto della mamma anziana, che temeva di non rivederlo più, data la sua età avanzata. </a:t>
            </a:r>
          </a:p>
          <a:p>
            <a:pPr eaLnBrk="1" fontAlgn="auto" hangingPunct="1">
              <a:lnSpc>
                <a:spcPct val="170000"/>
              </a:lnSpc>
              <a:spcAft>
                <a:spcPts val="0"/>
              </a:spcAft>
              <a:buFontTx/>
              <a:buNone/>
              <a:defRPr/>
            </a:pPr>
            <a:r>
              <a:rPr lang="it-IT" altLang="it-IT" dirty="0">
                <a:latin typeface="Arial" panose="020B0604020202020204" pitchFamily="34" charset="0"/>
                <a:cs typeface="Arial" panose="020B0604020202020204" pitchFamily="34" charset="0"/>
              </a:rPr>
              <a:t>    Il suo timore si è realizzato, ma per ragioni molto diverse. </a:t>
            </a:r>
            <a:endParaRPr lang="it-IT" altLang="it-IT" dirty="0" smtClean="0">
              <a:latin typeface="Arial" panose="020B0604020202020204" pitchFamily="34" charset="0"/>
              <a:cs typeface="Arial" panose="020B0604020202020204" pitchFamily="34" charset="0"/>
            </a:endParaRPr>
          </a:p>
          <a:p>
            <a:pPr eaLnBrk="1" fontAlgn="auto" hangingPunct="1">
              <a:lnSpc>
                <a:spcPct val="170000"/>
              </a:lnSpc>
              <a:spcAft>
                <a:spcPts val="0"/>
              </a:spcAft>
              <a:buFontTx/>
              <a:buNone/>
              <a:defRPr/>
            </a:pPr>
            <a:r>
              <a:rPr lang="it-IT" altLang="it-IT" dirty="0" smtClean="0">
                <a:latin typeface="Arial" panose="020B0604020202020204" pitchFamily="34" charset="0"/>
                <a:cs typeface="Arial" panose="020B0604020202020204" pitchFamily="34" charset="0"/>
              </a:rPr>
              <a:t>Scrisse </a:t>
            </a:r>
            <a:r>
              <a:rPr lang="it-IT" altLang="it-IT" dirty="0">
                <a:latin typeface="Arial" panose="020B0604020202020204" pitchFamily="34" charset="0"/>
                <a:cs typeface="Arial" panose="020B0604020202020204" pitchFamily="34" charset="0"/>
              </a:rPr>
              <a:t>in una </a:t>
            </a:r>
            <a:r>
              <a:rPr lang="it-IT" altLang="it-IT" dirty="0" smtClean="0">
                <a:latin typeface="Arial" panose="020B0604020202020204" pitchFamily="34" charset="0"/>
                <a:cs typeface="Arial" panose="020B0604020202020204" pitchFamily="34" charset="0"/>
              </a:rPr>
              <a:t>lettera:</a:t>
            </a:r>
            <a:endParaRPr lang="it-IT" altLang="it-IT" dirty="0">
              <a:latin typeface="Arial" panose="020B0604020202020204" pitchFamily="34" charset="0"/>
              <a:cs typeface="Arial" panose="020B0604020202020204" pitchFamily="34" charset="0"/>
            </a:endParaRPr>
          </a:p>
          <a:p>
            <a:pPr eaLnBrk="1" fontAlgn="auto" hangingPunct="1">
              <a:spcAft>
                <a:spcPts val="0"/>
              </a:spcAft>
              <a:buFontTx/>
              <a:buNone/>
              <a:defRPr/>
            </a:pPr>
            <a:endParaRPr lang="it-IT" altLang="it-IT" sz="1600" dirty="0">
              <a:latin typeface="Comic Sans MS" panose="030F0702030302020204" pitchFamily="66" charset="0"/>
            </a:endParaRPr>
          </a:p>
          <a:p>
            <a:pPr eaLnBrk="1" fontAlgn="auto" hangingPunct="1">
              <a:lnSpc>
                <a:spcPct val="170000"/>
              </a:lnSpc>
              <a:spcAft>
                <a:spcPts val="0"/>
              </a:spcAft>
              <a:buFontTx/>
              <a:buNone/>
              <a:defRPr/>
            </a:pPr>
            <a:r>
              <a:rPr lang="it-IT" altLang="it-IT" dirty="0">
                <a:latin typeface="Comic Sans MS" panose="030F0702030302020204" pitchFamily="66" charset="0"/>
              </a:rPr>
              <a:t>« </a:t>
            </a:r>
            <a:r>
              <a:rPr lang="it-IT" altLang="it-IT" b="1" dirty="0">
                <a:latin typeface="Comic Sans MS" panose="030F0702030302020204" pitchFamily="66" charset="0"/>
              </a:rPr>
              <a:t>Sono contento che sia giunto finalmente il momento [della partenza </a:t>
            </a:r>
            <a:r>
              <a:rPr lang="it-IT" altLang="it-IT" b="1" dirty="0" err="1">
                <a:latin typeface="Comic Sans MS" panose="030F0702030302020204" pitchFamily="66" charset="0"/>
              </a:rPr>
              <a:t>ndr</a:t>
            </a:r>
            <a:r>
              <a:rPr lang="it-IT" altLang="it-IT" b="1" dirty="0">
                <a:latin typeface="Comic Sans MS" panose="030F0702030302020204" pitchFamily="66" charset="0"/>
              </a:rPr>
              <a:t>]. Mia mamma è veramente grande. Ha una serenità e una forza che non pensavo. Mi è vicina e mi sostiene con una fede viva. </a:t>
            </a:r>
            <a:endParaRPr lang="it-IT" altLang="it-IT" b="1" dirty="0" smtClean="0">
              <a:latin typeface="Comic Sans MS" panose="030F0702030302020204" pitchFamily="66" charset="0"/>
            </a:endParaRPr>
          </a:p>
          <a:p>
            <a:pPr eaLnBrk="1" fontAlgn="auto" hangingPunct="1">
              <a:lnSpc>
                <a:spcPct val="170000"/>
              </a:lnSpc>
              <a:spcAft>
                <a:spcPts val="0"/>
              </a:spcAft>
              <a:buFontTx/>
              <a:buNone/>
              <a:defRPr/>
            </a:pPr>
            <a:r>
              <a:rPr lang="it-IT" altLang="it-IT" b="1" dirty="0" smtClean="0">
                <a:latin typeface="Comic Sans MS" panose="030F0702030302020204" pitchFamily="66" charset="0"/>
              </a:rPr>
              <a:t>Prima </a:t>
            </a:r>
            <a:r>
              <a:rPr lang="it-IT" altLang="it-IT" b="1" dirty="0">
                <a:latin typeface="Comic Sans MS" panose="030F0702030302020204" pitchFamily="66" charset="0"/>
              </a:rPr>
              <a:t>di partire non mi ha detto niente, mi ha baciato, mi ha salutato e basta. Non ha parlato tanto, piangeva</a:t>
            </a:r>
            <a:r>
              <a:rPr lang="it-IT" altLang="it-IT" dirty="0">
                <a:latin typeface="Comic Sans MS" panose="030F0702030302020204" pitchFamily="66"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0">
              <a:schemeClr val="tx1"/>
            </a:gs>
            <a:gs pos="36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56322" name="Picture 3" descr="MF madre di Tullio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2950" y="1359000"/>
            <a:ext cx="1961960" cy="4140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6323" name="Rectangle 4"/>
          <p:cNvSpPr>
            <a:spLocks noChangeArrowheads="1"/>
          </p:cNvSpPr>
          <p:nvPr/>
        </p:nvSpPr>
        <p:spPr bwMode="auto">
          <a:xfrm>
            <a:off x="1991544" y="1556792"/>
            <a:ext cx="2591287" cy="36933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sz="1800" b="1" dirty="0">
                <a:latin typeface="Arial" panose="020B0604020202020204" pitchFamily="34" charset="0"/>
              </a:rPr>
              <a:t>La mamma di </a:t>
            </a:r>
            <a:r>
              <a:rPr lang="it-IT" altLang="it-IT" sz="1800" b="1" dirty="0" smtClean="0">
                <a:latin typeface="Arial" panose="020B0604020202020204" pitchFamily="34" charset="0"/>
              </a:rPr>
              <a:t>p. Tullio</a:t>
            </a:r>
            <a:endParaRPr lang="it-IT" altLang="it-IT" sz="1800" b="1"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chemeClr val="tx1"/>
            </a:gs>
            <a:gs pos="64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58370" name="Picture 3" descr="- tullio sec 004"/>
          <p:cNvPicPr>
            <a:picLocks noChangeAspect="1" noChangeArrowheads="1"/>
          </p:cNvPicPr>
          <p:nvPr/>
        </p:nvPicPr>
        <p:blipFill rotWithShape="1">
          <a:blip r:embed="rId2">
            <a:extLst>
              <a:ext uri="{28A0092B-C50C-407E-A947-70E740481C1C}">
                <a14:useLocalDpi xmlns:a14="http://schemas.microsoft.com/office/drawing/2010/main" val="0"/>
              </a:ext>
            </a:extLst>
          </a:blip>
          <a:srcRect l="1573" t="9977"/>
          <a:stretch/>
        </p:blipFill>
        <p:spPr bwMode="auto">
          <a:xfrm>
            <a:off x="1821516" y="801000"/>
            <a:ext cx="8548968" cy="52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63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body" idx="4294967295"/>
          </p:nvPr>
        </p:nvSpPr>
        <p:spPr>
          <a:xfrm>
            <a:off x="2035200" y="1304764"/>
            <a:ext cx="8121600" cy="4248472"/>
          </a:xfrm>
          <a:solidFill>
            <a:srgbClr val="F0F5C1"/>
          </a:solidFill>
          <a:ln>
            <a:solidFill>
              <a:schemeClr val="tx1"/>
            </a:solidFill>
            <a:miter lim="800000"/>
            <a:headEnd/>
            <a:tailEnd/>
          </a:ln>
        </p:spPr>
        <p:txBody>
          <a:bodyPr/>
          <a:lstStyle/>
          <a:p>
            <a:pPr algn="ctr" eaLnBrk="1" hangingPunct="1">
              <a:lnSpc>
                <a:spcPct val="150000"/>
              </a:lnSpc>
              <a:buFontTx/>
              <a:buNone/>
            </a:pPr>
            <a:r>
              <a:rPr lang="it-IT" altLang="it-IT" sz="3600" dirty="0" smtClean="0">
                <a:latin typeface="Arial" panose="020B0604020202020204" pitchFamily="34" charset="0"/>
                <a:cs typeface="Arial" panose="020B0604020202020204" pitchFamily="34" charset="0"/>
              </a:rPr>
              <a:t>Partì da Milano </a:t>
            </a:r>
          </a:p>
          <a:p>
            <a:pPr algn="ctr" eaLnBrk="1" hangingPunct="1">
              <a:lnSpc>
                <a:spcPct val="150000"/>
              </a:lnSpc>
              <a:buFontTx/>
              <a:buNone/>
            </a:pPr>
            <a:r>
              <a:rPr lang="it-IT" altLang="it-IT" sz="3600" b="1" dirty="0" smtClean="0">
                <a:latin typeface="Arial" panose="020B0604020202020204" pitchFamily="34" charset="0"/>
                <a:cs typeface="Arial" panose="020B0604020202020204" pitchFamily="34" charset="0"/>
              </a:rPr>
              <a:t>il 3 ottobre 1983</a:t>
            </a:r>
            <a:r>
              <a:rPr lang="it-IT" altLang="it-IT" sz="3600" dirty="0" smtClean="0">
                <a:latin typeface="Arial" panose="020B0604020202020204" pitchFamily="34" charset="0"/>
                <a:cs typeface="Arial" panose="020B0604020202020204" pitchFamily="34" charset="0"/>
              </a:rPr>
              <a:t>, </a:t>
            </a:r>
          </a:p>
          <a:p>
            <a:pPr algn="ctr" eaLnBrk="1" hangingPunct="1">
              <a:lnSpc>
                <a:spcPct val="150000"/>
              </a:lnSpc>
              <a:buFontTx/>
              <a:buNone/>
            </a:pPr>
            <a:r>
              <a:rPr lang="it-IT" altLang="it-IT" sz="3600" dirty="0" smtClean="0">
                <a:latin typeface="Arial" panose="020B0604020202020204" pitchFamily="34" charset="0"/>
                <a:cs typeface="Arial" panose="020B0604020202020204" pitchFamily="34" charset="0"/>
              </a:rPr>
              <a:t>fece sosta in India ed a Hong Kong </a:t>
            </a:r>
          </a:p>
          <a:p>
            <a:pPr algn="ctr" eaLnBrk="1" hangingPunct="1">
              <a:lnSpc>
                <a:spcPct val="150000"/>
              </a:lnSpc>
              <a:buFontTx/>
              <a:buNone/>
            </a:pPr>
            <a:r>
              <a:rPr lang="it-IT" altLang="it-IT" sz="3600" dirty="0" smtClean="0">
                <a:latin typeface="Arial" panose="020B0604020202020204" pitchFamily="34" charset="0"/>
                <a:cs typeface="Arial" panose="020B0604020202020204" pitchFamily="34" charset="0"/>
              </a:rPr>
              <a:t>per visitare le missioni dei confratelli.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6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60418" name="Picture 2" descr="ASIA fisica da atlante Cariplo  0001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84138"/>
            <a:ext cx="882015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Line 3"/>
          <p:cNvSpPr>
            <a:spLocks noChangeShapeType="1"/>
          </p:cNvSpPr>
          <p:nvPr/>
        </p:nvSpPr>
        <p:spPr bwMode="auto">
          <a:xfrm flipV="1">
            <a:off x="4583832" y="5359400"/>
            <a:ext cx="647700" cy="2889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01" name="Rectangle 9"/>
          <p:cNvSpPr>
            <a:spLocks noChangeArrowheads="1"/>
          </p:cNvSpPr>
          <p:nvPr/>
        </p:nvSpPr>
        <p:spPr bwMode="auto">
          <a:xfrm>
            <a:off x="5303838" y="5084763"/>
            <a:ext cx="541337" cy="274637"/>
          </a:xfrm>
          <a:prstGeom prst="rect">
            <a:avLst/>
          </a:prstGeom>
          <a:solidFill>
            <a:srgbClr val="F0F5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sz="1200" b="1">
                <a:latin typeface="Arial" panose="020B0604020202020204" pitchFamily="34" charset="0"/>
              </a:rPr>
              <a:t>India</a:t>
            </a:r>
          </a:p>
        </p:txBody>
      </p:sp>
      <p:pic>
        <p:nvPicPr>
          <p:cNvPr id="60426" name="Picture 10" descr="aerei_0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07609">
            <a:off x="2324373" y="1264202"/>
            <a:ext cx="1189560"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0426"/>
                                        </p:tgtEl>
                                        <p:attrNameLst>
                                          <p:attrName>style.visibility</p:attrName>
                                        </p:attrNameLst>
                                      </p:cBhvr>
                                      <p:to>
                                        <p:strVal val="visible"/>
                                      </p:to>
                                    </p:set>
                                    <p:animEffect transition="in" filter="circle(in)">
                                      <p:cBhvr>
                                        <p:cTn id="7" dur="750"/>
                                        <p:tgtEl>
                                          <p:spTgt spid="60426"/>
                                        </p:tgtEl>
                                      </p:cBhvr>
                                    </p:animEffect>
                                  </p:childTnLst>
                                </p:cTn>
                              </p:par>
                            </p:childTnLst>
                          </p:cTn>
                        </p:par>
                        <p:par>
                          <p:cTn id="8" fill="hold">
                            <p:stCondLst>
                              <p:cond delay="750"/>
                            </p:stCondLst>
                            <p:childTnLst>
                              <p:par>
                                <p:cTn id="9" presetID="0" presetClass="path" presetSubtype="0" accel="50000" decel="50000" fill="hold" nodeType="afterEffect">
                                  <p:stCondLst>
                                    <p:cond delay="0"/>
                                  </p:stCondLst>
                                  <p:childTnLst>
                                    <p:animMotion origin="layout" path="M 2.29167E-6 -8.88889E-6 L 2.29167E-6 -8.88889E-6 C 0.00247 0.00277 0.00521 0.00509 0.00768 0.00833 C 0.00938 0.01087 0.0112 0.01365 0.01237 0.01689 C 0.01302 0.01874 0.01354 0.02083 0.01432 0.02222 C 0.01615 0.02476 0.01849 0.02615 0.02018 0.02893 C 0.0207 0.03009 0.02122 0.03148 0.02201 0.0324 C 0.02292 0.03333 0.02396 0.03356 0.02487 0.03402 C 0.02591 0.03518 0.02695 0.03611 0.02787 0.03749 C 0.02865 0.03888 0.02878 0.04143 0.02969 0.04259 C 0.03047 0.04374 0.03164 0.04374 0.03268 0.04444 C 0.03672 0.05532 0.0319 0.04305 0.03841 0.05624 C 0.03945 0.05833 0.04037 0.06087 0.04128 0.06319 C 0.04193 0.06481 0.04245 0.06689 0.04323 0.06828 C 0.04401 0.06967 0.04518 0.0706 0.04609 0.07175 C 0.04636 0.07407 0.04636 0.07662 0.04701 0.07847 C 0.04766 0.08032 0.04935 0.08009 0.04987 0.08194 C 0.05104 0.08495 0.05091 0.08888 0.05182 0.09212 C 0.05247 0.09444 0.05326 0.09675 0.05378 0.09907 C 0.05417 0.10069 0.0543 0.10254 0.05469 0.10416 C 0.05521 0.10601 0.05599 0.10763 0.05664 0.10925 C 0.05716 0.11319 0.05859 0.12384 0.05951 0.12638 C 0.06016 0.128 0.06094 0.12962 0.06146 0.13148 C 0.0655 0.1456 0.05886 0.12708 0.06432 0.14189 C 0.0668 0.15486 0.06511 0.14907 0.06914 0.15879 C 0.06953 0.16064 0.06966 0.16249 0.07018 0.16412 C 0.07109 0.16666 0.07357 0.16921 0.07487 0.17083 C 0.07617 0.1743 0.07682 0.17893 0.07878 0.18101 C 0.08164 0.18449 0.08229 0.18472 0.08451 0.18958 C 0.08529 0.1912 0.08581 0.19328 0.08646 0.19467 C 0.08698 0.19606 0.08763 0.19722 0.08841 0.19814 C 0.09024 0.20069 0.09414 0.20509 0.09414 0.20509 C 0.09453 0.20671 0.0944 0.20879 0.09518 0.21018 C 0.09675 0.21296 0.09909 0.21458 0.10091 0.21689 C 0.10221 0.21874 0.10339 0.22037 0.10469 0.22222 C 0.10573 0.22337 0.10677 0.2243 0.10755 0.22546 C 0.10938 0.22824 0.11107 0.23078 0.11237 0.23402 C 0.11341 0.23634 0.11419 0.23888 0.11537 0.24097 C 0.11615 0.24236 0.11719 0.24328 0.11823 0.24444 C 0.11888 0.24606 0.1194 0.24791 0.12005 0.24953 C 0.12096 0.25138 0.1224 0.25254 0.12305 0.25462 C 0.12396 0.25787 0.12422 0.26157 0.12487 0.26481 C 0.12526 0.26689 0.12617 0.26828 0.12682 0.2699 C 0.12917 0.2868 0.12578 0.2662 0.13073 0.28379 C 0.13164 0.2868 0.13203 0.2905 0.13255 0.29398 C 0.13294 0.2956 0.13281 0.29768 0.13359 0.29907 L 0.13646 0.30416 L 0.14128 0.32986 L 0.14219 0.33495 C 0.14258 0.33657 0.14297 0.33842 0.14323 0.34004 C 0.14349 0.34305 0.14375 0.34583 0.14414 0.34861 C 0.14466 0.35208 0.1457 0.35532 0.14609 0.35902 C 0.14636 0.3618 0.14662 0.36458 0.14701 0.36736 C 0.14753 0.37083 0.14831 0.3743 0.14896 0.37777 C 0.14922 0.37939 0.14961 0.38124 0.14987 0.38287 C 0.15052 0.38564 0.1513 0.38842 0.15182 0.39143 C 0.15247 0.39467 0.15313 0.39814 0.15378 0.40162 C 0.15404 0.40347 0.15417 0.40532 0.15469 0.40671 C 0.15534 0.40856 0.15612 0.41018 0.15664 0.4118 C 0.15716 0.41342 0.15716 0.4155 0.15755 0.41712 C 0.15872 0.4206 0.16068 0.42337 0.16146 0.42731 C 0.16172 0.42893 0.16185 0.43101 0.16237 0.4324 C 0.16315 0.43402 0.16445 0.43449 0.16537 0.43587 C 0.16641 0.43749 0.16719 0.43935 0.16823 0.44097 C 0.1707 0.44467 0.17109 0.44444 0.17396 0.44606 C 0.17721 0.45185 0.17435 0.44791 0.17878 0.45115 C 0.18229 0.45393 0.18425 0.45717 0.18841 0.4581 L 0.19609 0.45972 C 0.20169 0.46111 0.20339 0.46249 0.20951 0.46319 C 0.21146 0.46342 0.21341 0.46319 0.21537 0.46319 L 0.21537 0.46319 " pathEditMode="relative" ptsTypes="AAAAAAAAAAAAAAAAAAAAAAAAAAAAAAAAAAAAAAAAAAAAAAAAAAAAAAAAAAAAAAAAAAAAAAA">
                                      <p:cBhvr>
                                        <p:cTn id="10" dur="6000" fill="hold"/>
                                        <p:tgtEl>
                                          <p:spTgt spid="60426"/>
                                        </p:tgtEl>
                                        <p:attrNameLst>
                                          <p:attrName>ppt_x</p:attrName>
                                          <p:attrName>ppt_y</p:attrName>
                                        </p:attrNameLst>
                                      </p:cBhvr>
                                    </p:animMotion>
                                  </p:childTnLst>
                                </p:cTn>
                              </p:par>
                            </p:childTnLst>
                          </p:cTn>
                        </p:par>
                        <p:par>
                          <p:cTn id="11" fill="hold">
                            <p:stCondLst>
                              <p:cond delay="6750"/>
                            </p:stCondLst>
                            <p:childTnLst>
                              <p:par>
                                <p:cTn id="12" presetID="6" presetClass="entr" presetSubtype="32" fill="hold" grpId="0" nodeType="afterEffect">
                                  <p:stCondLst>
                                    <p:cond delay="0"/>
                                  </p:stCondLst>
                                  <p:childTnLst>
                                    <p:set>
                                      <p:cBhvr>
                                        <p:cTn id="13" dur="1" fill="hold">
                                          <p:stCondLst>
                                            <p:cond delay="0"/>
                                          </p:stCondLst>
                                        </p:cTn>
                                        <p:tgtEl>
                                          <p:spTgt spid="59401"/>
                                        </p:tgtEl>
                                        <p:attrNameLst>
                                          <p:attrName>style.visibility</p:attrName>
                                        </p:attrNameLst>
                                      </p:cBhvr>
                                      <p:to>
                                        <p:strVal val="visible"/>
                                      </p:to>
                                    </p:set>
                                    <p:animEffect transition="in" filter="circle(out)">
                                      <p:cBhvr>
                                        <p:cTn id="14" dur="2000"/>
                                        <p:tgtEl>
                                          <p:spTgt spid="59401"/>
                                        </p:tgtEl>
                                      </p:cBhvr>
                                    </p:animEffect>
                                  </p:childTnLst>
                                </p:cTn>
                              </p:par>
                            </p:childTnLst>
                          </p:cTn>
                        </p:par>
                        <p:par>
                          <p:cTn id="15" fill="hold">
                            <p:stCondLst>
                              <p:cond delay="8750"/>
                            </p:stCondLst>
                            <p:childTnLst>
                              <p:par>
                                <p:cTn id="16" presetID="22" presetClass="entr" presetSubtype="4" fill="hold" grpId="0" nodeType="afterEffect">
                                  <p:stCondLst>
                                    <p:cond delay="0"/>
                                  </p:stCondLst>
                                  <p:childTnLst>
                                    <p:set>
                                      <p:cBhvr>
                                        <p:cTn id="17" dur="1" fill="hold">
                                          <p:stCondLst>
                                            <p:cond delay="0"/>
                                          </p:stCondLst>
                                        </p:cTn>
                                        <p:tgtEl>
                                          <p:spTgt spid="59395"/>
                                        </p:tgtEl>
                                        <p:attrNameLst>
                                          <p:attrName>style.visibility</p:attrName>
                                        </p:attrNameLst>
                                      </p:cBhvr>
                                      <p:to>
                                        <p:strVal val="visible"/>
                                      </p:to>
                                    </p:set>
                                    <p:animEffect transition="in" filter="wipe(down)">
                                      <p:cBhvr>
                                        <p:cTn id="18" dur="1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nimBg="1"/>
      <p:bldP spid="5940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6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62466" name="Picture 2" descr="App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88913"/>
            <a:ext cx="8839200" cy="647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6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60418" name="Picture 2" descr="ASIA fisica da atlante Cariplo  0001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84138"/>
            <a:ext cx="882015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Line 5"/>
          <p:cNvSpPr>
            <a:spLocks noChangeShapeType="1"/>
          </p:cNvSpPr>
          <p:nvPr/>
        </p:nvSpPr>
        <p:spPr bwMode="auto">
          <a:xfrm flipV="1">
            <a:off x="6870700" y="4868863"/>
            <a:ext cx="647700" cy="2889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399" name="Rectangle 7"/>
          <p:cNvSpPr>
            <a:spLocks noChangeArrowheads="1"/>
          </p:cNvSpPr>
          <p:nvPr/>
        </p:nvSpPr>
        <p:spPr bwMode="auto">
          <a:xfrm>
            <a:off x="7608888" y="4581525"/>
            <a:ext cx="1008062" cy="274638"/>
          </a:xfrm>
          <a:prstGeom prst="rect">
            <a:avLst/>
          </a:prstGeom>
          <a:solidFill>
            <a:srgbClr val="F0F5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sz="1200" b="1" dirty="0">
                <a:latin typeface="Arial" panose="020B0604020202020204" pitchFamily="34" charset="0"/>
              </a:rPr>
              <a:t>Hong Kong</a:t>
            </a:r>
          </a:p>
        </p:txBody>
      </p:sp>
      <p:sp>
        <p:nvSpPr>
          <p:cNvPr id="59401" name="Rectangle 9"/>
          <p:cNvSpPr>
            <a:spLocks noChangeArrowheads="1"/>
          </p:cNvSpPr>
          <p:nvPr/>
        </p:nvSpPr>
        <p:spPr bwMode="auto">
          <a:xfrm>
            <a:off x="5303838" y="5084763"/>
            <a:ext cx="541337" cy="274637"/>
          </a:xfrm>
          <a:prstGeom prst="rect">
            <a:avLst/>
          </a:prstGeom>
          <a:solidFill>
            <a:srgbClr val="F0F5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sz="1200" b="1">
                <a:latin typeface="Arial" panose="020B0604020202020204" pitchFamily="34" charset="0"/>
              </a:rPr>
              <a:t>India</a:t>
            </a:r>
          </a:p>
        </p:txBody>
      </p:sp>
      <p:pic>
        <p:nvPicPr>
          <p:cNvPr id="60426" name="Picture 10" descr="aerei_0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07609">
            <a:off x="4926547" y="4463949"/>
            <a:ext cx="1189560"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9.16667E-6 6.2963E-6 L 9.16667E-6 6.2963E-6 C 0.00313 -0.00115 0.00639 -0.00231 0.00951 -0.00347 C 0.01055 -0.00393 0.01146 -0.00509 0.01238 -0.00532 C 0.01589 -0.00601 0.01954 -0.00648 0.02305 -0.00694 C 0.02488 -0.0081 0.02683 -0.00972 0.02878 -0.01041 C 0.03034 -0.01087 0.03204 -0.01134 0.0336 -0.01203 C 0.03529 -0.01296 0.03672 -0.01435 0.03842 -0.0155 C 0.04441 -0.01921 0.04323 -0.01851 0.04896 -0.0206 C 0.05404 -0.02661 0.05014 -0.02291 0.0586 -0.02569 C 0.06277 -0.02708 0.06172 -0.02731 0.06537 -0.02916 C 0.06654 -0.02985 0.06784 -0.03032 0.06915 -0.03078 C 0.07761 -0.04097 0.06407 -0.02546 0.07787 -0.03773 C 0.08256 -0.04189 0.08034 -0.04027 0.08451 -0.04282 C 0.08516 -0.04398 0.08568 -0.04536 0.08646 -0.04629 C 0.08829 -0.04768 0.09037 -0.04837 0.09219 -0.04953 C 0.09701 -0.05231 0.09415 -0.05092 0.10092 -0.053 C 0.12123 -0.06504 0.09597 -0.05046 0.11055 -0.0581 C 0.11251 -0.05925 0.11433 -0.06041 0.11628 -0.06157 C 0.11719 -0.06203 0.1181 -0.06296 0.11915 -0.06319 C 0.14102 -0.06967 0.1211 -0.06435 0.17305 -0.06666 L 0.20092 -0.06828 C 0.20378 -0.06898 0.20665 -0.06944 0.20951 -0.07013 C 0.21667 -0.07198 0.21225 -0.07175 0.21537 -0.07175 L 0.21537 -0.07337 " pathEditMode="relative" ptsTypes="AAAAAAAAAAAAAAAAAAAAAAAAA">
                                      <p:cBhvr>
                                        <p:cTn id="6" dur="4500" fill="hold"/>
                                        <p:tgtEl>
                                          <p:spTgt spid="60426"/>
                                        </p:tgtEl>
                                        <p:attrNameLst>
                                          <p:attrName>ppt_x</p:attrName>
                                          <p:attrName>ppt_y</p:attrName>
                                        </p:attrNameLst>
                                      </p:cBhvr>
                                    </p:animMotion>
                                  </p:childTnLst>
                                </p:cTn>
                              </p:par>
                              <p:par>
                                <p:cTn id="7" presetID="10" presetClass="exit" presetSubtype="0" fill="hold" grpId="0" nodeType="withEffect">
                                  <p:stCondLst>
                                    <p:cond delay="250"/>
                                  </p:stCondLst>
                                  <p:childTnLst>
                                    <p:animEffect transition="out" filter="fade">
                                      <p:cBhvr>
                                        <p:cTn id="8" dur="2000"/>
                                        <p:tgtEl>
                                          <p:spTgt spid="59401"/>
                                        </p:tgtEl>
                                      </p:cBhvr>
                                    </p:animEffect>
                                    <p:set>
                                      <p:cBhvr>
                                        <p:cTn id="9" dur="1" fill="hold">
                                          <p:stCondLst>
                                            <p:cond delay="1999"/>
                                          </p:stCondLst>
                                        </p:cTn>
                                        <p:tgtEl>
                                          <p:spTgt spid="59401"/>
                                        </p:tgtEl>
                                        <p:attrNameLst>
                                          <p:attrName>style.visibility</p:attrName>
                                        </p:attrNameLst>
                                      </p:cBhvr>
                                      <p:to>
                                        <p:strVal val="hidden"/>
                                      </p:to>
                                    </p:set>
                                  </p:childTnLst>
                                </p:cTn>
                              </p:par>
                            </p:childTnLst>
                          </p:cTn>
                        </p:par>
                        <p:par>
                          <p:cTn id="10" fill="hold">
                            <p:stCondLst>
                              <p:cond delay="4500"/>
                            </p:stCondLst>
                            <p:childTnLst>
                              <p:par>
                                <p:cTn id="11" presetID="20" presetClass="entr" presetSubtype="0" fill="hold" grpId="0" nodeType="afterEffect">
                                  <p:stCondLst>
                                    <p:cond delay="250"/>
                                  </p:stCondLst>
                                  <p:childTnLst>
                                    <p:set>
                                      <p:cBhvr>
                                        <p:cTn id="12" dur="1" fill="hold">
                                          <p:stCondLst>
                                            <p:cond delay="0"/>
                                          </p:stCondLst>
                                        </p:cTn>
                                        <p:tgtEl>
                                          <p:spTgt spid="59399"/>
                                        </p:tgtEl>
                                        <p:attrNameLst>
                                          <p:attrName>style.visibility</p:attrName>
                                        </p:attrNameLst>
                                      </p:cBhvr>
                                      <p:to>
                                        <p:strVal val="visible"/>
                                      </p:to>
                                    </p:set>
                                    <p:animEffect transition="in" filter="wedge">
                                      <p:cBhvr>
                                        <p:cTn id="13" dur="2000"/>
                                        <p:tgtEl>
                                          <p:spTgt spid="59399"/>
                                        </p:tgtEl>
                                      </p:cBhvr>
                                    </p:animEffect>
                                  </p:childTnLst>
                                </p:cTn>
                              </p:par>
                            </p:childTnLst>
                          </p:cTn>
                        </p:par>
                        <p:par>
                          <p:cTn id="14" fill="hold">
                            <p:stCondLst>
                              <p:cond delay="6750"/>
                            </p:stCondLst>
                            <p:childTnLst>
                              <p:par>
                                <p:cTn id="15" presetID="22" presetClass="entr" presetSubtype="4" fill="hold" grpId="0" nodeType="afterEffect">
                                  <p:stCondLst>
                                    <p:cond delay="0"/>
                                  </p:stCondLst>
                                  <p:childTnLst>
                                    <p:set>
                                      <p:cBhvr>
                                        <p:cTn id="16" dur="1" fill="hold">
                                          <p:stCondLst>
                                            <p:cond delay="0"/>
                                          </p:stCondLst>
                                        </p:cTn>
                                        <p:tgtEl>
                                          <p:spTgt spid="59397"/>
                                        </p:tgtEl>
                                        <p:attrNameLst>
                                          <p:attrName>style.visibility</p:attrName>
                                        </p:attrNameLst>
                                      </p:cBhvr>
                                      <p:to>
                                        <p:strVal val="visible"/>
                                      </p:to>
                                    </p:set>
                                    <p:animEffect transition="in" filter="wipe(down)">
                                      <p:cBhvr>
                                        <p:cTn id="17" dur="1250"/>
                                        <p:tgtEl>
                                          <p:spTgt spid="59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animBg="1"/>
      <p:bldP spid="59399" grpId="0" animBg="1"/>
      <p:bldP spid="5940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6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60418" name="Picture 2" descr="ASIA fisica da atlante Cariplo  0001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84138"/>
            <a:ext cx="882015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4"/>
          <p:cNvSpPr>
            <a:spLocks noChangeArrowheads="1"/>
          </p:cNvSpPr>
          <p:nvPr/>
        </p:nvSpPr>
        <p:spPr bwMode="auto">
          <a:xfrm>
            <a:off x="8543925" y="4868863"/>
            <a:ext cx="1079500" cy="1152525"/>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t-IT" altLang="it-IT" sz="1800">
              <a:latin typeface="Arial" panose="020B0604020202020204" pitchFamily="34" charset="0"/>
            </a:endParaRPr>
          </a:p>
        </p:txBody>
      </p:sp>
      <p:sp>
        <p:nvSpPr>
          <p:cNvPr id="59398" name="Line 6"/>
          <p:cNvSpPr>
            <a:spLocks noChangeShapeType="1"/>
          </p:cNvSpPr>
          <p:nvPr/>
        </p:nvSpPr>
        <p:spPr bwMode="auto">
          <a:xfrm flipV="1">
            <a:off x="7823051" y="5510212"/>
            <a:ext cx="647700" cy="2889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9400" name="Rectangle 8"/>
          <p:cNvSpPr>
            <a:spLocks noChangeArrowheads="1"/>
          </p:cNvSpPr>
          <p:nvPr/>
        </p:nvSpPr>
        <p:spPr bwMode="auto">
          <a:xfrm>
            <a:off x="9357781" y="5260975"/>
            <a:ext cx="814387" cy="274637"/>
          </a:xfrm>
          <a:prstGeom prst="rect">
            <a:avLst/>
          </a:prstGeom>
          <a:solidFill>
            <a:srgbClr val="F0F5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sz="1200" b="1" dirty="0">
                <a:latin typeface="Arial" panose="020B0604020202020204" pitchFamily="34" charset="0"/>
              </a:rPr>
              <a:t>Filippine</a:t>
            </a:r>
          </a:p>
        </p:txBody>
      </p:sp>
      <p:pic>
        <p:nvPicPr>
          <p:cNvPr id="60426" name="Picture 10" descr="aerei_0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07609">
            <a:off x="7422094" y="3993338"/>
            <a:ext cx="1189560" cy="8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813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25E-6 7.40741E-7 L 1.25E-6 7.40741E-7 C 0.00287 0.00093 0.00573 0.00209 0.00859 0.00324 C 0.00951 0.00371 0.01055 0.00417 0.01146 0.00509 C 0.01224 0.00579 0.01263 0.00764 0.01341 0.00834 C 0.01419 0.00926 0.01537 0.00926 0.01628 0.01019 C 0.01758 0.01134 0.0224 0.01759 0.02305 0.01875 C 0.0237 0.01968 0.02422 0.02107 0.02487 0.02199 C 0.02643 0.02408 0.02826 0.02523 0.02969 0.02732 C 0.03399 0.03287 0.03099 0.03171 0.03542 0.03565 C 0.03633 0.03658 0.03737 0.03681 0.03841 0.0375 C 0.03971 0.03843 0.04089 0.03982 0.04219 0.04097 C 0.04323 0.04259 0.04388 0.04491 0.04505 0.04607 C 0.04622 0.04722 0.04766 0.04676 0.04896 0.04769 C 0.05 0.04861 0.05078 0.05023 0.05182 0.05116 C 0.05977 0.0581 0.04935 0.04653 0.05755 0.05625 C 0.0582 0.05787 0.05872 0.05972 0.05951 0.06134 C 0.06237 0.06713 0.06354 0.06713 0.06524 0.07338 C 0.06576 0.075 0.06589 0.07662 0.06628 0.07847 C 0.06654 0.08079 0.06641 0.08334 0.06719 0.08519 C 0.06784 0.08658 0.06914 0.08611 0.07005 0.08704 C 0.07109 0.08796 0.07201 0.08935 0.07292 0.09051 C 0.07852 0.08843 0.07708 0.09121 0.07878 0.08519 L 0.07878 0.08357 " pathEditMode="relative" ptsTypes="AAAAAAAAAAAAAAAAAAAAAAAA">
                                      <p:cBhvr>
                                        <p:cTn id="6" dur="3250" fill="hold"/>
                                        <p:tgtEl>
                                          <p:spTgt spid="60426"/>
                                        </p:tgtEl>
                                        <p:attrNameLst>
                                          <p:attrName>ppt_x</p:attrName>
                                          <p:attrName>ppt_y</p:attrName>
                                        </p:attrNameLst>
                                      </p:cBhvr>
                                    </p:animMotion>
                                  </p:childTnLst>
                                </p:cTn>
                              </p:par>
                            </p:childTnLst>
                          </p:cTn>
                        </p:par>
                        <p:par>
                          <p:cTn id="7" fill="hold">
                            <p:stCondLst>
                              <p:cond delay="3250"/>
                            </p:stCondLst>
                            <p:childTnLst>
                              <p:par>
                                <p:cTn id="8" presetID="20" presetClass="entr" presetSubtype="0" fill="hold" grpId="0" nodeType="afterEffect">
                                  <p:stCondLst>
                                    <p:cond delay="0"/>
                                  </p:stCondLst>
                                  <p:childTnLst>
                                    <p:set>
                                      <p:cBhvr>
                                        <p:cTn id="9" dur="1" fill="hold">
                                          <p:stCondLst>
                                            <p:cond delay="0"/>
                                          </p:stCondLst>
                                        </p:cTn>
                                        <p:tgtEl>
                                          <p:spTgt spid="59396"/>
                                        </p:tgtEl>
                                        <p:attrNameLst>
                                          <p:attrName>style.visibility</p:attrName>
                                        </p:attrNameLst>
                                      </p:cBhvr>
                                      <p:to>
                                        <p:strVal val="visible"/>
                                      </p:to>
                                    </p:set>
                                    <p:animEffect transition="in" filter="wedge">
                                      <p:cBhvr>
                                        <p:cTn id="10" dur="2500"/>
                                        <p:tgtEl>
                                          <p:spTgt spid="59396"/>
                                        </p:tgtEl>
                                      </p:cBhvr>
                                    </p:animEffect>
                                  </p:childTnLst>
                                </p:cTn>
                              </p:par>
                            </p:childTnLst>
                          </p:cTn>
                        </p:par>
                        <p:par>
                          <p:cTn id="11" fill="hold">
                            <p:stCondLst>
                              <p:cond delay="5750"/>
                            </p:stCondLst>
                            <p:childTnLst>
                              <p:par>
                                <p:cTn id="12" presetID="20" presetClass="entr" presetSubtype="0" fill="hold" grpId="0" nodeType="afterEffect">
                                  <p:stCondLst>
                                    <p:cond delay="0"/>
                                  </p:stCondLst>
                                  <p:childTnLst>
                                    <p:set>
                                      <p:cBhvr>
                                        <p:cTn id="13" dur="1" fill="hold">
                                          <p:stCondLst>
                                            <p:cond delay="0"/>
                                          </p:stCondLst>
                                        </p:cTn>
                                        <p:tgtEl>
                                          <p:spTgt spid="59400"/>
                                        </p:tgtEl>
                                        <p:attrNameLst>
                                          <p:attrName>style.visibility</p:attrName>
                                        </p:attrNameLst>
                                      </p:cBhvr>
                                      <p:to>
                                        <p:strVal val="visible"/>
                                      </p:to>
                                    </p:set>
                                    <p:animEffect transition="in" filter="wedge">
                                      <p:cBhvr>
                                        <p:cTn id="14" dur="2000"/>
                                        <p:tgtEl>
                                          <p:spTgt spid="59400"/>
                                        </p:tgtEl>
                                      </p:cBhvr>
                                    </p:animEffect>
                                  </p:childTnLst>
                                </p:cTn>
                              </p:par>
                            </p:childTnLst>
                          </p:cTn>
                        </p:par>
                        <p:par>
                          <p:cTn id="15" fill="hold">
                            <p:stCondLst>
                              <p:cond delay="7750"/>
                            </p:stCondLst>
                            <p:childTnLst>
                              <p:par>
                                <p:cTn id="16" presetID="22" presetClass="entr" presetSubtype="4" fill="hold" grpId="0" nodeType="afterEffect">
                                  <p:stCondLst>
                                    <p:cond delay="0"/>
                                  </p:stCondLst>
                                  <p:childTnLst>
                                    <p:set>
                                      <p:cBhvr>
                                        <p:cTn id="17" dur="1" fill="hold">
                                          <p:stCondLst>
                                            <p:cond delay="0"/>
                                          </p:stCondLst>
                                        </p:cTn>
                                        <p:tgtEl>
                                          <p:spTgt spid="59398"/>
                                        </p:tgtEl>
                                        <p:attrNameLst>
                                          <p:attrName>style.visibility</p:attrName>
                                        </p:attrNameLst>
                                      </p:cBhvr>
                                      <p:to>
                                        <p:strVal val="visible"/>
                                      </p:to>
                                    </p:set>
                                    <p:animEffect transition="in" filter="wipe(down)">
                                      <p:cBhvr>
                                        <p:cTn id="18" dur="2500"/>
                                        <p:tgtEl>
                                          <p:spTgt spid="59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nimBg="1"/>
      <p:bldP spid="59398" grpId="0" animBg="1"/>
      <p:bldP spid="5940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75999">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body" idx="4294967295"/>
          </p:nvPr>
        </p:nvSpPr>
        <p:spPr>
          <a:xfrm>
            <a:off x="1010436" y="765064"/>
            <a:ext cx="10171129" cy="5327873"/>
          </a:xfrm>
          <a:solidFill>
            <a:srgbClr val="F0F5C1"/>
          </a:solidFill>
          <a:ln>
            <a:solidFill>
              <a:schemeClr val="tx1"/>
            </a:solidFill>
            <a:miter lim="800000"/>
            <a:headEnd/>
            <a:tailEnd/>
          </a:ln>
        </p:spPr>
        <p:txBody>
          <a:bodyPr/>
          <a:lstStyle/>
          <a:p>
            <a:pPr eaLnBrk="1" hangingPunct="1">
              <a:buFontTx/>
              <a:buNone/>
            </a:pPr>
            <a:endParaRPr lang="it-IT" altLang="it-IT" sz="800" dirty="0" smtClean="0"/>
          </a:p>
          <a:p>
            <a:pPr eaLnBrk="1" hangingPunct="1">
              <a:lnSpc>
                <a:spcPct val="150000"/>
              </a:lnSpc>
              <a:buFontTx/>
              <a:buNone/>
            </a:pPr>
            <a:r>
              <a:rPr lang="it-IT" altLang="it-IT" sz="2700" dirty="0" smtClean="0">
                <a:latin typeface="Arial" panose="020B0604020202020204" pitchFamily="34" charset="0"/>
                <a:cs typeface="Arial" panose="020B0604020202020204" pitchFamily="34" charset="0"/>
              </a:rPr>
              <a:t>Giunse nelle Filippine </a:t>
            </a:r>
          </a:p>
          <a:p>
            <a:pPr algn="ctr" eaLnBrk="1" hangingPunct="1">
              <a:lnSpc>
                <a:spcPct val="150000"/>
              </a:lnSpc>
              <a:buFontTx/>
              <a:buNone/>
            </a:pPr>
            <a:r>
              <a:rPr lang="it-IT" altLang="it-IT" sz="3200" dirty="0" smtClean="0">
                <a:latin typeface="Arial" panose="020B0604020202020204" pitchFamily="34" charset="0"/>
                <a:cs typeface="Arial" panose="020B0604020202020204" pitchFamily="34" charset="0"/>
              </a:rPr>
              <a:t>l’</a:t>
            </a:r>
            <a:r>
              <a:rPr lang="it-IT" altLang="it-IT" sz="3200" b="1" dirty="0" smtClean="0">
                <a:latin typeface="Arial" panose="020B0604020202020204" pitchFamily="34" charset="0"/>
                <a:cs typeface="Arial" panose="020B0604020202020204" pitchFamily="34" charset="0"/>
              </a:rPr>
              <a:t>11 novembre 1983 </a:t>
            </a:r>
          </a:p>
          <a:p>
            <a:pPr algn="ctr" eaLnBrk="1" hangingPunct="1">
              <a:lnSpc>
                <a:spcPct val="150000"/>
              </a:lnSpc>
              <a:buFontTx/>
              <a:buNone/>
            </a:pPr>
            <a:r>
              <a:rPr lang="it-IT" altLang="it-IT" sz="3200" dirty="0" smtClean="0">
                <a:latin typeface="Arial" panose="020B0604020202020204" pitchFamily="34" charset="0"/>
                <a:cs typeface="Arial" panose="020B0604020202020204" pitchFamily="34" charset="0"/>
              </a:rPr>
              <a:t>all’età di 37 anni.</a:t>
            </a:r>
          </a:p>
          <a:p>
            <a:pPr lvl="1" eaLnBrk="1" hangingPunct="1">
              <a:lnSpc>
                <a:spcPct val="150000"/>
              </a:lnSpc>
              <a:buFontTx/>
              <a:buNone/>
            </a:pPr>
            <a:r>
              <a:rPr lang="it-IT" altLang="it-IT" sz="2700" dirty="0" smtClean="0">
                <a:latin typeface="Arial" panose="020B0604020202020204" pitchFamily="34" charset="0"/>
                <a:cs typeface="Arial" panose="020B0604020202020204" pitchFamily="34" charset="0"/>
              </a:rPr>
              <a:t>Dapprima studiò la lingua locale fino al 12 Giugno 1984, </a:t>
            </a:r>
          </a:p>
          <a:p>
            <a:pPr lvl="1" eaLnBrk="1" hangingPunct="1">
              <a:lnSpc>
                <a:spcPct val="150000"/>
              </a:lnSpc>
              <a:buFontTx/>
              <a:buNone/>
            </a:pPr>
            <a:r>
              <a:rPr lang="it-IT" altLang="it-IT" sz="2700" dirty="0" smtClean="0">
                <a:latin typeface="Arial" panose="020B0604020202020204" pitchFamily="34" charset="0"/>
                <a:cs typeface="Arial" panose="020B0604020202020204" pitchFamily="34" charset="0"/>
              </a:rPr>
              <a:t>quando fece il suo ingresso “in sordina” (come amava dire lui) </a:t>
            </a:r>
          </a:p>
          <a:p>
            <a:pPr lvl="1" eaLnBrk="1" hangingPunct="1">
              <a:lnSpc>
                <a:spcPct val="150000"/>
              </a:lnSpc>
              <a:buFontTx/>
              <a:buNone/>
            </a:pPr>
            <a:r>
              <a:rPr lang="it-IT" altLang="it-IT" sz="2700" dirty="0" smtClean="0">
                <a:latin typeface="Arial" panose="020B0604020202020204" pitchFamily="34" charset="0"/>
                <a:cs typeface="Arial" panose="020B0604020202020204" pitchFamily="34" charset="0"/>
              </a:rPr>
              <a:t>nella parrocchia di </a:t>
            </a:r>
            <a:r>
              <a:rPr lang="it-IT" altLang="it-IT" sz="2700" b="1" dirty="0" err="1" smtClean="0">
                <a:latin typeface="Arial" panose="020B0604020202020204" pitchFamily="34" charset="0"/>
                <a:cs typeface="Arial" panose="020B0604020202020204" pitchFamily="34" charset="0"/>
              </a:rPr>
              <a:t>Tulunan</a:t>
            </a:r>
            <a:r>
              <a:rPr lang="it-IT" altLang="it-IT" sz="2700" dirty="0" smtClean="0">
                <a:latin typeface="Arial" panose="020B0604020202020204" pitchFamily="34" charset="0"/>
                <a:cs typeface="Arial" panose="020B0604020202020204" pitchFamily="34" charset="0"/>
              </a:rPr>
              <a:t> nell’isola di </a:t>
            </a:r>
            <a:r>
              <a:rPr lang="it-IT" altLang="it-IT" sz="2700" dirty="0" err="1" smtClean="0">
                <a:latin typeface="Arial" panose="020B0604020202020204" pitchFamily="34" charset="0"/>
                <a:cs typeface="Arial" panose="020B0604020202020204" pitchFamily="34" charset="0"/>
              </a:rPr>
              <a:t>Mindanao</a:t>
            </a:r>
            <a:r>
              <a:rPr lang="it-IT" altLang="it-IT" sz="2700" dirty="0" smtClean="0">
                <a:latin typeface="Arial" panose="020B0604020202020204" pitchFamily="34" charset="0"/>
                <a:cs typeface="Arial" panose="020B0604020202020204" pitchFamily="34" charset="0"/>
              </a:rPr>
              <a:t>. </a:t>
            </a:r>
          </a:p>
          <a:p>
            <a:pPr eaLnBrk="1" hangingPunct="1"/>
            <a:endParaRPr lang="it-IT" altLang="it-IT"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body" idx="4294967295"/>
          </p:nvPr>
        </p:nvSpPr>
        <p:spPr>
          <a:xfrm>
            <a:off x="911424" y="512763"/>
            <a:ext cx="10369152" cy="5832475"/>
          </a:xfrm>
          <a:solidFill>
            <a:srgbClr val="F0F5C1"/>
          </a:solidFill>
          <a:ln>
            <a:solidFill>
              <a:schemeClr val="tx1"/>
            </a:solidFill>
            <a:miter lim="800000"/>
            <a:headEnd/>
            <a:tailEnd/>
          </a:ln>
        </p:spPr>
        <p:txBody>
          <a:bodyPr/>
          <a:lstStyle/>
          <a:p>
            <a:pPr eaLnBrk="1" hangingPunct="1">
              <a:lnSpc>
                <a:spcPct val="150000"/>
              </a:lnSpc>
            </a:pPr>
            <a:r>
              <a:rPr lang="it-IT" altLang="it-IT" dirty="0" smtClean="0"/>
              <a:t>Il nostro viaggio inizia a </a:t>
            </a:r>
            <a:r>
              <a:rPr lang="it-IT" altLang="it-IT" b="1" dirty="0" smtClean="0"/>
              <a:t>Sacchetta di Sustinente</a:t>
            </a:r>
            <a:r>
              <a:rPr lang="it-IT" altLang="it-IT" dirty="0" smtClean="0"/>
              <a:t>, in provincia di Mantova, un gruppo di case poste lungo le rive del fiume Po, dove si lavora la terra e non c’è ricchezza. I suoi abitanti si conoscono tutti come se abitassero sotto lo stesso tetto.</a:t>
            </a:r>
          </a:p>
        </p:txBody>
      </p:sp>
      <p:sp>
        <p:nvSpPr>
          <p:cNvPr id="8195" name="Rectangle 3"/>
          <p:cNvSpPr>
            <a:spLocks noChangeArrowheads="1"/>
          </p:cNvSpPr>
          <p:nvPr/>
        </p:nvSpPr>
        <p:spPr bwMode="auto">
          <a:xfrm>
            <a:off x="4791075" y="5891943"/>
            <a:ext cx="2609850" cy="3683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latin typeface="Arial" panose="020B0604020202020204" pitchFamily="34" charset="0"/>
              </a:rPr>
              <a:t>Sacchetta di Sustinente</a:t>
            </a:r>
          </a:p>
        </p:txBody>
      </p:sp>
      <p:pic>
        <p:nvPicPr>
          <p:cNvPr id="8196" name="Picture 4" descr="- sacchetta 005 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393" y="3212976"/>
            <a:ext cx="3785215"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5000"/>
                                  </p:stCondLst>
                                  <p:childTnLst>
                                    <p:set>
                                      <p:cBhvr>
                                        <p:cTn id="6" dur="1" fill="hold">
                                          <p:stCondLst>
                                            <p:cond delay="0"/>
                                          </p:stCondLst>
                                        </p:cTn>
                                        <p:tgtEl>
                                          <p:spTgt spid="8196"/>
                                        </p:tgtEl>
                                        <p:attrNameLst>
                                          <p:attrName>style.visibility</p:attrName>
                                        </p:attrNameLst>
                                      </p:cBhvr>
                                      <p:to>
                                        <p:strVal val="visible"/>
                                      </p:to>
                                    </p:set>
                                    <p:animEffect transition="in" filter="circle(out)">
                                      <p:cBhvr>
                                        <p:cTn id="7" dur="3000"/>
                                        <p:tgtEl>
                                          <p:spTgt spid="8196"/>
                                        </p:tgtEl>
                                      </p:cBhvr>
                                    </p:animEffect>
                                  </p:childTnLst>
                                </p:cTn>
                              </p:par>
                            </p:childTnLst>
                          </p:cTn>
                        </p:par>
                        <p:par>
                          <p:cTn id="8" fill="hold">
                            <p:stCondLst>
                              <p:cond delay="8000"/>
                            </p:stCondLst>
                            <p:childTnLst>
                              <p:par>
                                <p:cTn id="9" presetID="22" presetClass="entr" presetSubtype="8" fill="hold" grpId="0" nodeType="afterEffect">
                                  <p:stCondLst>
                                    <p:cond delay="1250"/>
                                  </p:stCondLst>
                                  <p:childTnLst>
                                    <p:set>
                                      <p:cBhvr>
                                        <p:cTn id="10" dur="1" fill="hold">
                                          <p:stCondLst>
                                            <p:cond delay="0"/>
                                          </p:stCondLst>
                                        </p:cTn>
                                        <p:tgtEl>
                                          <p:spTgt spid="8195"/>
                                        </p:tgtEl>
                                        <p:attrNameLst>
                                          <p:attrName>style.visibility</p:attrName>
                                        </p:attrNameLst>
                                      </p:cBhvr>
                                      <p:to>
                                        <p:strVal val="visible"/>
                                      </p:to>
                                    </p:set>
                                    <p:animEffect transition="in" filter="wipe(left)">
                                      <p:cBhvr>
                                        <p:cTn id="11" dur="1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6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93318" y="335762"/>
            <a:ext cx="2530475" cy="1392238"/>
          </a:xfrm>
          <a:noFill/>
          <a:ln>
            <a:noFill/>
            <a:miter lim="800000"/>
            <a:headEnd/>
            <a:tailEnd/>
          </a:ln>
        </p:spPr>
        <p:txBody>
          <a:bodyPr/>
          <a:lstStyle/>
          <a:p>
            <a:pPr eaLnBrk="1" hangingPunct="1"/>
            <a:r>
              <a:rPr lang="it-IT" altLang="it-IT"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Filippine</a:t>
            </a:r>
          </a:p>
        </p:txBody>
      </p:sp>
      <p:pic>
        <p:nvPicPr>
          <p:cNvPr id="65539" name="Picture 3" descr="FILIPPINE  politica 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138" y="73025"/>
            <a:ext cx="5832475" cy="6524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540" name="Rectangle 5"/>
          <p:cNvSpPr>
            <a:spLocks noChangeArrowheads="1"/>
          </p:cNvSpPr>
          <p:nvPr/>
        </p:nvSpPr>
        <p:spPr bwMode="auto">
          <a:xfrm>
            <a:off x="693318" y="1789769"/>
            <a:ext cx="2952179" cy="109876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sz="2400" b="1" dirty="0">
                <a:latin typeface="Arial" panose="020B0604020202020204" pitchFamily="34" charset="0"/>
              </a:rPr>
              <a:t>Isola di </a:t>
            </a:r>
            <a:r>
              <a:rPr lang="it-IT" altLang="it-IT" sz="2400" b="1" dirty="0" err="1">
                <a:latin typeface="Arial" panose="020B0604020202020204" pitchFamily="34" charset="0"/>
              </a:rPr>
              <a:t>Negros</a:t>
            </a:r>
            <a:r>
              <a:rPr lang="it-IT" altLang="it-IT" sz="1800" b="1" dirty="0">
                <a:latin typeface="Arial" panose="020B0604020202020204" pitchFamily="34" charset="0"/>
              </a:rPr>
              <a:t> </a:t>
            </a:r>
          </a:p>
          <a:p>
            <a:pPr eaLnBrk="1" hangingPunct="1">
              <a:lnSpc>
                <a:spcPct val="100000"/>
              </a:lnSpc>
              <a:spcBef>
                <a:spcPct val="30000"/>
              </a:spcBef>
              <a:buFontTx/>
              <a:buNone/>
            </a:pPr>
            <a:r>
              <a:rPr lang="it-IT" altLang="it-IT" sz="1800" b="1" dirty="0">
                <a:latin typeface="Arial" panose="020B0604020202020204" pitchFamily="34" charset="0"/>
              </a:rPr>
              <a:t>d</a:t>
            </a:r>
            <a:r>
              <a:rPr lang="it-IT" altLang="it-IT" sz="1800" b="1" dirty="0" smtClean="0">
                <a:latin typeface="Arial" panose="020B0604020202020204" pitchFamily="34" charset="0"/>
              </a:rPr>
              <a:t>ove p. Tullio andò per </a:t>
            </a:r>
            <a:r>
              <a:rPr lang="it-IT" altLang="it-IT" sz="1800" b="1" dirty="0">
                <a:latin typeface="Arial" panose="020B0604020202020204" pitchFamily="34" charset="0"/>
              </a:rPr>
              <a:t>studiare la lingua locale</a:t>
            </a:r>
          </a:p>
        </p:txBody>
      </p:sp>
      <p:sp>
        <p:nvSpPr>
          <p:cNvPr id="64518" name="Line 6"/>
          <p:cNvSpPr>
            <a:spLocks noChangeShapeType="1"/>
          </p:cNvSpPr>
          <p:nvPr/>
        </p:nvSpPr>
        <p:spPr bwMode="auto">
          <a:xfrm>
            <a:off x="3431704" y="2780928"/>
            <a:ext cx="647700" cy="50323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 name="Ovale 1"/>
          <p:cNvSpPr/>
          <p:nvPr/>
        </p:nvSpPr>
        <p:spPr>
          <a:xfrm rot="1016188">
            <a:off x="7539038" y="3662363"/>
            <a:ext cx="911225" cy="10906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47" presetClass="entr" presetSubtype="0" fill="hold" grpId="0" nodeType="afterEffect">
                                  <p:stCondLst>
                                    <p:cond delay="0"/>
                                  </p:stCondLst>
                                  <p:childTnLst>
                                    <p:set>
                                      <p:cBhvr>
                                        <p:cTn id="10" dur="1" fill="hold">
                                          <p:stCondLst>
                                            <p:cond delay="0"/>
                                          </p:stCondLst>
                                        </p:cTn>
                                        <p:tgtEl>
                                          <p:spTgt spid="65540"/>
                                        </p:tgtEl>
                                        <p:attrNameLst>
                                          <p:attrName>style.visibility</p:attrName>
                                        </p:attrNameLst>
                                      </p:cBhvr>
                                      <p:to>
                                        <p:strVal val="visible"/>
                                      </p:to>
                                    </p:set>
                                    <p:animEffect transition="in" filter="fade">
                                      <p:cBhvr>
                                        <p:cTn id="11" dur="2500"/>
                                        <p:tgtEl>
                                          <p:spTgt spid="65540"/>
                                        </p:tgtEl>
                                      </p:cBhvr>
                                    </p:animEffect>
                                    <p:anim calcmode="lin" valueType="num">
                                      <p:cBhvr>
                                        <p:cTn id="12" dur="2500" fill="hold"/>
                                        <p:tgtEl>
                                          <p:spTgt spid="65540"/>
                                        </p:tgtEl>
                                        <p:attrNameLst>
                                          <p:attrName>ppt_x</p:attrName>
                                        </p:attrNameLst>
                                      </p:cBhvr>
                                      <p:tavLst>
                                        <p:tav tm="0">
                                          <p:val>
                                            <p:strVal val="#ppt_x"/>
                                          </p:val>
                                        </p:tav>
                                        <p:tav tm="100000">
                                          <p:val>
                                            <p:strVal val="#ppt_x"/>
                                          </p:val>
                                        </p:tav>
                                      </p:tavLst>
                                    </p:anim>
                                    <p:anim calcmode="lin" valueType="num">
                                      <p:cBhvr>
                                        <p:cTn id="13" dur="2500" fill="hold"/>
                                        <p:tgtEl>
                                          <p:spTgt spid="65540"/>
                                        </p:tgtEl>
                                        <p:attrNameLst>
                                          <p:attrName>ppt_y</p:attrName>
                                        </p:attrNameLst>
                                      </p:cBhvr>
                                      <p:tavLst>
                                        <p:tav tm="0">
                                          <p:val>
                                            <p:strVal val="#ppt_y-.1"/>
                                          </p:val>
                                        </p:tav>
                                        <p:tav tm="100000">
                                          <p:val>
                                            <p:strVal val="#ppt_y"/>
                                          </p:val>
                                        </p:tav>
                                      </p:tavLst>
                                    </p:anim>
                                  </p:childTnLst>
                                </p:cTn>
                              </p:par>
                            </p:childTnLst>
                          </p:cTn>
                        </p:par>
                        <p:par>
                          <p:cTn id="14" fill="hold">
                            <p:stCondLst>
                              <p:cond delay="4500"/>
                            </p:stCondLst>
                            <p:childTnLst>
                              <p:par>
                                <p:cTn id="15" presetID="22" presetClass="entr" presetSubtype="1" fill="hold" grpId="0" nodeType="afterEffect">
                                  <p:stCondLst>
                                    <p:cond delay="0"/>
                                  </p:stCondLst>
                                  <p:childTnLst>
                                    <p:set>
                                      <p:cBhvr>
                                        <p:cTn id="16" dur="1" fill="hold">
                                          <p:stCondLst>
                                            <p:cond delay="0"/>
                                          </p:stCondLst>
                                        </p:cTn>
                                        <p:tgtEl>
                                          <p:spTgt spid="64518"/>
                                        </p:tgtEl>
                                        <p:attrNameLst>
                                          <p:attrName>style.visibility</p:attrName>
                                        </p:attrNameLst>
                                      </p:cBhvr>
                                      <p:to>
                                        <p:strVal val="visible"/>
                                      </p:to>
                                    </p:set>
                                    <p:animEffect transition="in" filter="wipe(up)">
                                      <p:cBhvr>
                                        <p:cTn id="17" dur="500"/>
                                        <p:tgtEl>
                                          <p:spTgt spid="64518"/>
                                        </p:tgtEl>
                                      </p:cBhvr>
                                    </p:animEffect>
                                  </p:childTnLst>
                                </p:cTn>
                              </p:par>
                            </p:childTnLst>
                          </p:cTn>
                        </p:par>
                        <p:par>
                          <p:cTn id="18" fill="hold">
                            <p:stCondLst>
                              <p:cond delay="5000"/>
                            </p:stCondLst>
                            <p:childTnLst>
                              <p:par>
                                <p:cTn id="19" presetID="0" presetClass="path" presetSubtype="0" accel="50000" decel="50000" fill="hold" grpId="1" nodeType="afterEffect">
                                  <p:stCondLst>
                                    <p:cond delay="0"/>
                                  </p:stCondLst>
                                  <p:childTnLst>
                                    <p:animMotion origin="layout" path="M -0.01185 -0.01551 C -0.00403 -0.01296 0.00248 -0.00463 0.01029 -0.00069 C 0.0168 0.00625 0.02448 0.01157 0.03151 0.0162 C 0.03737 0.02523 0.04479 0.0287 0.05157 0.03333 C 0.05521 0.03565 0.0586 0.03981 0.06224 0.04167 C 0.06862 0.04468 0.07539 0.04722 0.08125 0.05231 C 0.08711 0.05718 0.0931 0.06204 0.09935 0.06505 C 0.10469 0.07222 0.11211 0.07431 0.11823 0.07778 C 0.12982 0.0912 0.14636 0.09074 0.15977 0.09468 C 0.17487 0.09931 0.18894 0.10949 0.20417 0.11343 C 0.22422 0.12685 0.23789 0.12477 0.26146 0.12616 C 0.27344 0.13009 0.28516 0.13449 0.2974 0.13681 C 0.30326 0.13356 0.30183 0.13171 0.30573 0.12407 C 0.30599 0.12268 0.30769 0.11134 0.30886 0.11134 C 0.31003 0.11134 0.30977 0.11551 0.31003 0.11759 C 0.30808 0.13079 0.30716 0.14444 0.30573 0.15787 C 0.30703 0.12477 0.30703 0.11829 0.30703 0.13889 " pathEditMode="relative" rAng="0" ptsTypes="AAAAAAAAAAAAAAAAA">
                                      <p:cBhvr>
                                        <p:cTn id="20" dur="2000" fill="hold"/>
                                        <p:tgtEl>
                                          <p:spTgt spid="64518"/>
                                        </p:tgtEl>
                                        <p:attrNameLst>
                                          <p:attrName>ppt_x</p:attrName>
                                          <p:attrName>ppt_y</p:attrName>
                                        </p:attrNameLst>
                                      </p:cBhvr>
                                      <p:rCtr x="16094" y="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P spid="64518" grpId="0" animBg="1"/>
      <p:bldP spid="64518" grpId="1" animBg="1"/>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6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69635" name="Picture 3" descr="FILIPPINE  politica 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438" y="115888"/>
            <a:ext cx="5832475" cy="6524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2" name="Line 4"/>
          <p:cNvSpPr>
            <a:spLocks noChangeShapeType="1"/>
          </p:cNvSpPr>
          <p:nvPr/>
        </p:nvSpPr>
        <p:spPr bwMode="auto">
          <a:xfrm>
            <a:off x="4151784" y="2420888"/>
            <a:ext cx="647700" cy="50323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9637" name="Rectangle 5"/>
          <p:cNvSpPr>
            <a:spLocks noChangeArrowheads="1"/>
          </p:cNvSpPr>
          <p:nvPr/>
        </p:nvSpPr>
        <p:spPr bwMode="auto">
          <a:xfrm>
            <a:off x="1343472" y="1772816"/>
            <a:ext cx="3696846" cy="584775"/>
          </a:xfrm>
          <a:prstGeom prst="rect">
            <a:avLst/>
          </a:prstGeom>
          <a:solidFill>
            <a:srgbClr val="F0F5C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30000"/>
              </a:spcBef>
              <a:buFontTx/>
              <a:buNone/>
            </a:pPr>
            <a:r>
              <a:rPr lang="it-IT" altLang="it-IT" sz="3200" b="1" dirty="0">
                <a:latin typeface="Comic Sans MS" panose="030F0702030302020204" pitchFamily="66" charset="0"/>
              </a:rPr>
              <a:t>Isola di </a:t>
            </a:r>
            <a:r>
              <a:rPr lang="it-IT" altLang="it-IT" sz="3200" b="1" dirty="0" err="1">
                <a:latin typeface="Comic Sans MS" panose="030F0702030302020204" pitchFamily="66" charset="0"/>
              </a:rPr>
              <a:t>Mindanao</a:t>
            </a:r>
            <a:endParaRPr lang="it-IT" altLang="it-IT" sz="3200" b="1" dirty="0">
              <a:latin typeface="Comic Sans MS" panose="030F0702030302020204" pitchFamily="66" charset="0"/>
            </a:endParaRPr>
          </a:p>
        </p:txBody>
      </p:sp>
      <p:sp>
        <p:nvSpPr>
          <p:cNvPr id="3" name="Ovale 2"/>
          <p:cNvSpPr/>
          <p:nvPr/>
        </p:nvSpPr>
        <p:spPr>
          <a:xfrm>
            <a:off x="8688288" y="4221088"/>
            <a:ext cx="3334744" cy="22322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69637"/>
                                        </p:tgtEl>
                                        <p:attrNameLst>
                                          <p:attrName>style.visibility</p:attrName>
                                        </p:attrNameLst>
                                      </p:cBhvr>
                                      <p:to>
                                        <p:strVal val="visible"/>
                                      </p:to>
                                    </p:set>
                                    <p:animEffect transition="in" filter="fade">
                                      <p:cBhvr>
                                        <p:cTn id="7" dur="2000"/>
                                        <p:tgtEl>
                                          <p:spTgt spid="69637"/>
                                        </p:tgtEl>
                                      </p:cBhvr>
                                    </p:animEffect>
                                    <p:anim calcmode="lin" valueType="num">
                                      <p:cBhvr>
                                        <p:cTn id="8" dur="2000" fill="hold"/>
                                        <p:tgtEl>
                                          <p:spTgt spid="69637"/>
                                        </p:tgtEl>
                                        <p:attrNameLst>
                                          <p:attrName>ppt_x</p:attrName>
                                        </p:attrNameLst>
                                      </p:cBhvr>
                                      <p:tavLst>
                                        <p:tav tm="0">
                                          <p:val>
                                            <p:strVal val="#ppt_x"/>
                                          </p:val>
                                        </p:tav>
                                        <p:tav tm="100000">
                                          <p:val>
                                            <p:strVal val="#ppt_x"/>
                                          </p:val>
                                        </p:tav>
                                      </p:tavLst>
                                    </p:anim>
                                    <p:anim calcmode="lin" valueType="num">
                                      <p:cBhvr>
                                        <p:cTn id="9" dur="2000" fill="hold"/>
                                        <p:tgtEl>
                                          <p:spTgt spid="69637"/>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2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edge">
                                      <p:cBhvr>
                                        <p:cTn id="13" dur="2000"/>
                                        <p:tgtEl>
                                          <p:spTgt spid="3"/>
                                        </p:tgtEl>
                                      </p:cBhvr>
                                    </p:animEffect>
                                  </p:childTnLst>
                                </p:cTn>
                              </p:par>
                            </p:childTnLst>
                          </p:cTn>
                        </p:par>
                        <p:par>
                          <p:cTn id="14" fill="hold">
                            <p:stCondLst>
                              <p:cond delay="4500"/>
                            </p:stCondLst>
                            <p:childTnLst>
                              <p:par>
                                <p:cTn id="15" presetID="22" presetClass="entr" presetSubtype="1" fill="hold" grpId="1" nodeType="afterEffect">
                                  <p:stCondLst>
                                    <p:cond delay="0"/>
                                  </p:stCondLst>
                                  <p:childTnLst>
                                    <p:set>
                                      <p:cBhvr>
                                        <p:cTn id="16" dur="1" fill="hold">
                                          <p:stCondLst>
                                            <p:cond delay="0"/>
                                          </p:stCondLst>
                                        </p:cTn>
                                        <p:tgtEl>
                                          <p:spTgt spid="68612"/>
                                        </p:tgtEl>
                                        <p:attrNameLst>
                                          <p:attrName>style.visibility</p:attrName>
                                        </p:attrNameLst>
                                      </p:cBhvr>
                                      <p:to>
                                        <p:strVal val="visible"/>
                                      </p:to>
                                    </p:set>
                                    <p:animEffect transition="in" filter="wipe(up)">
                                      <p:cBhvr>
                                        <p:cTn id="17" dur="500"/>
                                        <p:tgtEl>
                                          <p:spTgt spid="68612"/>
                                        </p:tgtEl>
                                      </p:cBhvr>
                                    </p:animEffect>
                                  </p:childTnLst>
                                </p:cTn>
                              </p:par>
                            </p:childTnLst>
                          </p:cTn>
                        </p:par>
                        <p:par>
                          <p:cTn id="18" fill="hold">
                            <p:stCondLst>
                              <p:cond delay="5000"/>
                            </p:stCondLst>
                            <p:childTnLst>
                              <p:par>
                                <p:cTn id="19" presetID="0" presetClass="path" presetSubtype="0" accel="50000" decel="50000" fill="hold" grpId="0" nodeType="afterEffect">
                                  <p:stCondLst>
                                    <p:cond delay="0"/>
                                  </p:stCondLst>
                                  <p:childTnLst>
                                    <p:animMotion origin="layout" path="M 0 0 L 0 0 C 0.00287 0.00093 0.00573 0.00162 0.0086 0.00324 C 0.00964 0.00394 0.01042 0.00579 0.01146 0.00672 C 0.01328 0.0081 0.01537 0.00857 0.01719 0.01019 C 0.01849 0.01135 0.01979 0.0125 0.0211 0.01366 C 0.02201 0.01435 0.02305 0.01435 0.02396 0.01528 C 0.02565 0.01667 0.02709 0.01898 0.02878 0.02037 C 0.02995 0.0213 0.03138 0.02153 0.03269 0.02222 C 0.0336 0.02269 0.03451 0.02315 0.03555 0.02385 C 0.03646 0.025 0.03737 0.02639 0.03841 0.02732 C 0.03933 0.02801 0.0405 0.02801 0.04128 0.02894 C 0.04245 0.03033 0.04297 0.03287 0.04414 0.03403 C 0.04532 0.03519 0.04675 0.03519 0.04805 0.03588 C 0.04896 0.03635 0.04987 0.03704 0.05091 0.0375 C 0.0569 0.04815 0.05013 0.0375 0.0586 0.04607 C 0.06602 0.05347 0.0543 0.04584 0.06341 0.05116 C 0.06433 0.05278 0.06524 0.05486 0.06628 0.05625 C 0.06901 0.05972 0.07084 0.05996 0.07396 0.06135 C 0.08047 0.07292 0.07292 0.06135 0.08073 0.06829 C 0.08151 0.06898 0.0819 0.07084 0.08269 0.07176 C 0.08451 0.07361 0.08646 0.075 0.08841 0.07685 C 0.09401 0.08241 0.08854 0.07871 0.09414 0.08195 C 0.09597 0.08426 0.10235 0.09306 0.10378 0.09398 L 0.10664 0.0956 C 0.10769 0.09676 0.10847 0.09815 0.10951 0.09908 C 0.11042 0.09977 0.11159 0.09977 0.11237 0.1007 C 0.11966 0.10926 0.11133 0.10347 0.11823 0.10764 C 0.12487 0.11551 0.11654 0.10602 0.12591 0.11435 C 0.12696 0.11528 0.12787 0.11667 0.12878 0.11783 C 0.12943 0.11875 0.12995 0.1206 0.13073 0.1213 C 0.13282 0.12338 0.13516 0.12477 0.13737 0.12639 C 0.13841 0.12709 0.13946 0.12732 0.14037 0.12801 C 0.14662 0.1338 0.13972 0.12917 0.1461 0.13658 C 0.14688 0.13773 0.14805 0.13773 0.14896 0.13843 C 0.15026 0.13935 0.15157 0.14074 0.15287 0.1419 C 0.15378 0.1426 0.15469 0.14283 0.15573 0.14352 C 0.15729 0.14468 0.15886 0.14607 0.16055 0.14699 C 0.16211 0.14769 0.16368 0.14815 0.16537 0.14861 C 0.16706 0.15162 0.16875 0.15533 0.1711 0.15718 C 0.17227 0.1581 0.1737 0.15834 0.17487 0.1588 C 0.17591 0.15996 0.17683 0.16158 0.17787 0.16227 C 0.17969 0.16366 0.1819 0.16366 0.1836 0.16574 C 0.18451 0.1669 0.18542 0.16852 0.18646 0.16922 C 0.18802 0.17014 0.18972 0.17014 0.19128 0.17084 C 0.19232 0.1713 0.19323 0.17222 0.19414 0.17246 C 0.19571 0.17338 0.1974 0.17338 0.19896 0.17431 C 0.20065 0.17523 0.20209 0.17662 0.20378 0.17778 C 0.20508 0.17847 0.20638 0.17894 0.20769 0.1794 C 0.21485 0.18889 0.20834 0.18148 0.21433 0.18635 C 0.21628 0.18773 0.2181 0.19005 0.22019 0.19144 C 0.22409 0.19398 0.22448 0.1919 0.22787 0.19468 C 0.23451 0.2007 0.22657 0.1963 0.23451 0.2 C 0.24362 0.21065 0.22696 0.19144 0.24987 0.21181 C 0.25274 0.21435 0.25378 0.21574 0.25664 0.21713 C 0.25821 0.21783 0.2599 0.21806 0.26146 0.21875 C 0.26276 0.21922 0.26407 0.21991 0.26537 0.22037 C 0.26602 0.22153 0.26654 0.22292 0.26719 0.22385 C 0.27071 0.22801 0.27188 0.22755 0.27591 0.22894 C 0.27722 0.2301 0.27839 0.23148 0.27969 0.23241 C 0.28073 0.2331 0.28177 0.2331 0.28269 0.23403 C 0.28399 0.23542 0.28503 0.23797 0.28646 0.23935 C 0.28828 0.24074 0.29037 0.24144 0.29219 0.2426 C 0.29323 0.24329 0.29427 0.24352 0.29519 0.24445 C 0.30782 0.25579 0.29193 0.2419 0.30183 0.24954 C 0.30313 0.25047 0.3043 0.25209 0.30573 0.25301 C 0.30729 0.25394 0.30886 0.25394 0.31055 0.25463 C 0.31185 0.2551 0.31302 0.25579 0.31433 0.25625 C 0.3194 0.26227 0.31485 0.25787 0.3211 0.26158 C 0.32266 0.2625 0.32422 0.26389 0.32591 0.26482 C 0.32774 0.26621 0.32969 0.26713 0.33164 0.26829 C 0.33269 0.26898 0.3336 0.26968 0.33451 0.26991 L 0.33841 0.27176 C 0.34349 0.27778 0.33894 0.27315 0.34519 0.27685 C 0.34779 0.27847 0.35013 0.28079 0.35287 0.28195 C 0.35443 0.28264 0.35599 0.28287 0.35769 0.2838 C 0.36055 0.28519 0.36328 0.2875 0.36628 0.28889 C 0.36745 0.28935 0.37162 0.29097 0.37305 0.29213 C 0.37409 0.29306 0.37487 0.29468 0.37591 0.2956 C 0.37683 0.29653 0.37787 0.29676 0.37878 0.29746 C 0.38099 0.29861 0.38321 0.29977 0.38555 0.3007 C 0.38711 0.30139 0.38868 0.30162 0.39037 0.30255 C 0.39232 0.30347 0.39414 0.30486 0.3961 0.30602 C 0.39701 0.30648 0.39792 0.30718 0.39896 0.30764 C 0.40026 0.3081 0.40157 0.30857 0.40287 0.30926 C 0.40469 0.31042 0.4086 0.31273 0.4086 0.31273 C 0.41198 0.31875 0.40964 0.31574 0.41628 0.31968 L 0.42201 0.32292 C 0.42305 0.32361 0.42396 0.32431 0.42487 0.32477 C 0.43164 0.32709 0.42813 0.32593 0.43555 0.32824 C 0.44167 0.33542 0.43607 0.3301 0.44896 0.33334 C 0.45222 0.33403 0.45547 0.33519 0.4586 0.33681 C 0.46055 0.3375 0.46433 0.34005 0.46433 0.34005 C 0.46537 0.33843 0.46654 0.33704 0.46719 0.33496 C 0.46784 0.33357 0.46745 0.33102 0.46823 0.32986 C 0.46888 0.32847 0.47019 0.32894 0.4711 0.32824 C 0.47214 0.32732 0.47292 0.32547 0.47396 0.32477 C 0.47513 0.32385 0.47657 0.32361 0.47787 0.32292 C 0.48282 0.32107 0.48373 0.32107 0.48933 0.31968 C 0.49037 0.31898 0.49128 0.31829 0.49219 0.31783 C 0.5056 0.3132 0.51875 0.31713 0.53256 0.31783 C 0.53998 0.32107 0.53295 0.31736 0.54128 0.32477 C 0.54545 0.32847 0.54336 0.32385 0.54805 0.32986 C 0.54909 0.33125 0.54987 0.33334 0.55091 0.33496 C 0.55821 0.34584 0.55013 0.33195 0.55573 0.3419 C 0.55638 0.34422 0.55716 0.3463 0.55756 0.34861 C 0.55808 0.35093 0.55808 0.35324 0.5586 0.35556 C 0.55899 0.35741 0.5599 0.3588 0.56055 0.36065 C 0.5612 0.36273 0.56172 0.36528 0.56237 0.36736 C 0.56276 0.37037 0.56302 0.37315 0.56341 0.37593 C 0.56394 0.3801 0.56524 0.3838 0.56537 0.38797 C 0.5655 0.40162 0.5655 0.41551 0.56433 0.42894 C 0.56407 0.43218 0.55834 0.4338 0.55756 0.43426 C 0.5461 0.43357 0.53451 0.43403 0.52305 0.43241 C 0.52162 0.43218 0.52045 0.42986 0.51914 0.42894 C 0.51693 0.42755 0.51472 0.42662 0.51237 0.4257 C 0.51146 0.42454 0.51055 0.42315 0.50951 0.42222 C 0.5086 0.4213 0.50743 0.42153 0.50664 0.42037 C 0.50456 0.4176 0.50287 0.41366 0.50091 0.41019 C 0.49714 0.40371 0.4987 0.40718 0.4961 0.4 C 0.49571 0.39769 0.49558 0.39537 0.49506 0.39306 C 0.49466 0.39074 0.49375 0.38866 0.49323 0.38635 C 0.49284 0.38472 0.49258 0.38287 0.49219 0.38125 C 0.49258 0.36852 0.49258 0.35602 0.49323 0.34352 C 0.49323 0.34167 0.49349 0.33982 0.49414 0.33843 C 0.49493 0.33681 0.4961 0.33635 0.49701 0.33496 C 0.50209 0.32755 0.49779 0.33172 0.50183 0.32824 L 0.50183 0.32824 " pathEditMode="relative" ptsTypes="AAAAAAAAAAAAAAAAAAAAAAAAAAAAAAAAAAAAAAAAAAAAAAAAAAAAAAAAAAAAAAAAAAAAAAAAAAAAAAAAAAAAAAAAAAAAAAAAAAAAAAAAAAAAAAAAAAAAAAAAAAAAAAAA">
                                      <p:cBhvr>
                                        <p:cTn id="20" dur="3000" fill="hold"/>
                                        <p:tgtEl>
                                          <p:spTgt spid="686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animBg="1"/>
      <p:bldP spid="68612" grpId="1" animBg="1"/>
      <p:bldP spid="69637"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body" idx="4294967295"/>
          </p:nvPr>
        </p:nvSpPr>
        <p:spPr>
          <a:xfrm>
            <a:off x="515380" y="603250"/>
            <a:ext cx="10981220" cy="5651500"/>
          </a:xfrm>
          <a:solidFill>
            <a:srgbClr val="F0F5C1"/>
          </a:solidFill>
          <a:ln>
            <a:solidFill>
              <a:schemeClr val="tx1"/>
            </a:solidFill>
            <a:miter lim="800000"/>
            <a:headEnd/>
            <a:tailEnd/>
          </a:ln>
        </p:spPr>
        <p:txBody>
          <a:bodyPr rtlCol="0">
            <a:normAutofit fontScale="92500"/>
          </a:bodyPr>
          <a:lstStyle/>
          <a:p>
            <a:pPr eaLnBrk="1" fontAlgn="auto" hangingPunct="1">
              <a:spcAft>
                <a:spcPts val="0"/>
              </a:spcAft>
              <a:defRPr/>
            </a:pPr>
            <a:endParaRPr lang="it-IT" altLang="it-IT" sz="1000" dirty="0"/>
          </a:p>
          <a:p>
            <a:pPr eaLnBrk="1" fontAlgn="auto" hangingPunct="1">
              <a:lnSpc>
                <a:spcPct val="160000"/>
              </a:lnSpc>
              <a:spcAft>
                <a:spcPts val="0"/>
              </a:spcAft>
              <a:defRPr/>
            </a:pPr>
            <a:r>
              <a:rPr lang="it-IT" altLang="it-IT" sz="2400" dirty="0">
                <a:latin typeface="Arial" panose="020B0604020202020204" pitchFamily="34" charset="0"/>
                <a:cs typeface="Arial" panose="020B0604020202020204" pitchFamily="34" charset="0"/>
              </a:rPr>
              <a:t>In una vivace lettera racconta come è stato accolto tra i montanari filippini dell'</a:t>
            </a:r>
            <a:r>
              <a:rPr lang="it-IT" altLang="it-IT" sz="2400" b="1" dirty="0">
                <a:latin typeface="Arial" panose="020B0604020202020204" pitchFamily="34" charset="0"/>
                <a:cs typeface="Arial" panose="020B0604020202020204" pitchFamily="34" charset="0"/>
              </a:rPr>
              <a:t>isola di </a:t>
            </a:r>
            <a:r>
              <a:rPr lang="it-IT" altLang="it-IT" sz="2400" b="1" dirty="0" err="1">
                <a:latin typeface="Arial" panose="020B0604020202020204" pitchFamily="34" charset="0"/>
                <a:cs typeface="Arial" panose="020B0604020202020204" pitchFamily="34" charset="0"/>
              </a:rPr>
              <a:t>Negros</a:t>
            </a:r>
            <a:r>
              <a:rPr lang="it-IT" altLang="it-IT" sz="2400" dirty="0">
                <a:latin typeface="Arial" panose="020B0604020202020204" pitchFamily="34" charset="0"/>
                <a:cs typeface="Arial" panose="020B0604020202020204" pitchFamily="34" charset="0"/>
              </a:rPr>
              <a:t>: </a:t>
            </a:r>
          </a:p>
          <a:p>
            <a:pPr eaLnBrk="1" fontAlgn="auto" hangingPunct="1">
              <a:spcAft>
                <a:spcPts val="0"/>
              </a:spcAft>
              <a:defRPr/>
            </a:pPr>
            <a:endParaRPr lang="it-IT" altLang="it-IT" sz="1000" dirty="0"/>
          </a:p>
          <a:p>
            <a:pPr eaLnBrk="1" fontAlgn="auto" hangingPunct="1">
              <a:lnSpc>
                <a:spcPct val="160000"/>
              </a:lnSpc>
              <a:spcAft>
                <a:spcPts val="0"/>
              </a:spcAft>
              <a:buFontTx/>
              <a:buNone/>
              <a:defRPr/>
            </a:pPr>
            <a:r>
              <a:rPr lang="it-IT" altLang="it-IT" sz="2400" dirty="0">
                <a:latin typeface="Comic Sans MS" panose="030F0702030302020204" pitchFamily="66" charset="0"/>
              </a:rPr>
              <a:t>« Per la gente di montagna, sono stato un'attrazione, essendo un posto isolato, dove difficilmente si vedono facce nuove, in particolare stranieri. </a:t>
            </a:r>
          </a:p>
          <a:p>
            <a:pPr eaLnBrk="1" fontAlgn="auto" hangingPunct="1">
              <a:lnSpc>
                <a:spcPct val="160000"/>
              </a:lnSpc>
              <a:spcAft>
                <a:spcPts val="0"/>
              </a:spcAft>
              <a:buFontTx/>
              <a:buNone/>
              <a:defRPr/>
            </a:pPr>
            <a:r>
              <a:rPr lang="it-IT" altLang="it-IT" sz="2400" dirty="0">
                <a:latin typeface="Comic Sans MS" panose="030F0702030302020204" pitchFamily="66" charset="0"/>
              </a:rPr>
              <a:t>La cosa che ha destato più stupore è stata la mia pelata. </a:t>
            </a:r>
            <a:r>
              <a:rPr lang="it-IT" altLang="it-IT" sz="2400" dirty="0" smtClean="0">
                <a:latin typeface="Comic Sans MS" panose="030F0702030302020204" pitchFamily="66" charset="0"/>
              </a:rPr>
              <a:t>(…)</a:t>
            </a:r>
            <a:endParaRPr lang="it-IT" altLang="it-IT" sz="2400" dirty="0">
              <a:latin typeface="Comic Sans MS" panose="030F0702030302020204" pitchFamily="66" charset="0"/>
            </a:endParaRPr>
          </a:p>
          <a:p>
            <a:pPr eaLnBrk="1" fontAlgn="auto" hangingPunct="1">
              <a:lnSpc>
                <a:spcPct val="160000"/>
              </a:lnSpc>
              <a:spcAft>
                <a:spcPts val="0"/>
              </a:spcAft>
              <a:buFontTx/>
              <a:buNone/>
              <a:defRPr/>
            </a:pPr>
            <a:r>
              <a:rPr lang="it-IT" altLang="it-IT" sz="2400" dirty="0">
                <a:latin typeface="Comic Sans MS" panose="030F0702030302020204" pitchFamily="66" charset="0"/>
              </a:rPr>
              <a:t>Così sono stato oggetto di </a:t>
            </a:r>
            <a:r>
              <a:rPr lang="it-IT" altLang="it-IT" sz="2400" dirty="0" smtClean="0">
                <a:latin typeface="Comic Sans MS" panose="030F0702030302020204" pitchFamily="66" charset="0"/>
              </a:rPr>
              <a:t>benevoli </a:t>
            </a:r>
            <a:r>
              <a:rPr lang="it-IT" altLang="it-IT" sz="2400" dirty="0">
                <a:latin typeface="Comic Sans MS" panose="030F0702030302020204" pitchFamily="66" charset="0"/>
              </a:rPr>
              <a:t>risate. </a:t>
            </a:r>
          </a:p>
          <a:p>
            <a:pPr eaLnBrk="1" fontAlgn="auto" hangingPunct="1">
              <a:lnSpc>
                <a:spcPct val="160000"/>
              </a:lnSpc>
              <a:spcAft>
                <a:spcPts val="0"/>
              </a:spcAft>
              <a:buFontTx/>
              <a:buNone/>
              <a:defRPr/>
            </a:pPr>
            <a:r>
              <a:rPr lang="it-IT" altLang="it-IT" sz="2400" dirty="0">
                <a:latin typeface="Comic Sans MS" panose="030F0702030302020204" pitchFamily="66" charset="0"/>
              </a:rPr>
              <a:t>Mi guardavano come una bestia rara e mi chiedevano se in Italia sono tutti come me, se sono nato </a:t>
            </a:r>
            <a:r>
              <a:rPr lang="it-IT" altLang="it-IT" sz="2400" dirty="0" smtClean="0">
                <a:latin typeface="Comic Sans MS" panose="030F0702030302020204" pitchFamily="66" charset="0"/>
              </a:rPr>
              <a:t>pelato (… ) e </a:t>
            </a:r>
            <a:r>
              <a:rPr lang="it-IT" altLang="it-IT" sz="2400" dirty="0">
                <a:latin typeface="Comic Sans MS" panose="030F0702030302020204" pitchFamily="66" charset="0"/>
              </a:rPr>
              <a:t>perché i capelli crescono nel posto sbagliato. </a:t>
            </a:r>
            <a:r>
              <a:rPr lang="it-IT" altLang="it-IT" sz="2400" dirty="0" smtClean="0">
                <a:latin typeface="Comic Sans MS" panose="030F0702030302020204" pitchFamily="66" charset="0"/>
              </a:rPr>
              <a:t>(…)</a:t>
            </a:r>
            <a:r>
              <a:rPr lang="it-IT" altLang="it-IT" sz="2400" dirty="0">
                <a:latin typeface="Comic Sans MS" panose="030F0702030302020204" pitchFamily="66" charset="0"/>
              </a:rPr>
              <a:t> </a:t>
            </a:r>
            <a:r>
              <a:rPr lang="it-IT" altLang="it-IT" sz="2400" dirty="0" smtClean="0">
                <a:latin typeface="Comic Sans MS" panose="030F0702030302020204" pitchFamily="66" charset="0"/>
              </a:rPr>
              <a:t>».</a:t>
            </a:r>
            <a:endParaRPr lang="it-IT" altLang="it-IT" sz="2400" dirty="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70659" name="Picture 3" descr="03 Manobo foto G aratu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844675"/>
            <a:ext cx="50419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descr="04 Manobo foto G sacrific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476250"/>
            <a:ext cx="50419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descr="02 Manobo V foto G ri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8950" y="717550"/>
            <a:ext cx="35941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6"/>
          <p:cNvSpPr>
            <a:spLocks noChangeArrowheads="1"/>
          </p:cNvSpPr>
          <p:nvPr/>
        </p:nvSpPr>
        <p:spPr bwMode="auto">
          <a:xfrm>
            <a:off x="1127448" y="547687"/>
            <a:ext cx="29527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1800" b="1">
                <a:latin typeface="Arial" panose="020B0604020202020204" pitchFamily="34" charset="0"/>
              </a:rPr>
              <a:t>Tribali delle Filippine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fade">
                                      <p:cBhvr>
                                        <p:cTn id="7" dur="2000"/>
                                        <p:tgtEl>
                                          <p:spTgt spid="706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70659"/>
                                        </p:tgtEl>
                                      </p:cBhvr>
                                    </p:animEffect>
                                    <p:set>
                                      <p:cBhvr>
                                        <p:cTn id="12" dur="1" fill="hold">
                                          <p:stCondLst>
                                            <p:cond delay="1999"/>
                                          </p:stCondLst>
                                        </p:cTn>
                                        <p:tgtEl>
                                          <p:spTgt spid="7065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0661"/>
                                        </p:tgtEl>
                                        <p:attrNameLst>
                                          <p:attrName>style.visibility</p:attrName>
                                        </p:attrNameLst>
                                      </p:cBhvr>
                                      <p:to>
                                        <p:strVal val="visible"/>
                                      </p:to>
                                    </p:set>
                                    <p:animEffect transition="in" filter="fade">
                                      <p:cBhvr>
                                        <p:cTn id="17" dur="2000"/>
                                        <p:tgtEl>
                                          <p:spTgt spid="706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2000"/>
                                        <p:tgtEl>
                                          <p:spTgt spid="70660"/>
                                        </p:tgtEl>
                                      </p:cBhvr>
                                    </p:animEffect>
                                    <p:set>
                                      <p:cBhvr>
                                        <p:cTn id="22" dur="1" fill="hold">
                                          <p:stCondLst>
                                            <p:cond delay="1999"/>
                                          </p:stCondLst>
                                        </p:cTn>
                                        <p:tgtEl>
                                          <p:spTgt spid="706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15000">
              <a:srgbClr val="44546A"/>
            </a:gs>
            <a:gs pos="5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73730" name="Picture 3" descr="w Filippine 0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196752"/>
            <a:ext cx="7591425" cy="51530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3731" name="Rectangle 4"/>
          <p:cNvSpPr>
            <a:spLocks noChangeArrowheads="1"/>
          </p:cNvSpPr>
          <p:nvPr/>
        </p:nvSpPr>
        <p:spPr bwMode="auto">
          <a:xfrm>
            <a:off x="3547835" y="260648"/>
            <a:ext cx="5096332" cy="664797"/>
          </a:xfrm>
          <a:prstGeom prst="rect">
            <a:avLst/>
          </a:prstGeom>
          <a:solidFill>
            <a:schemeClr val="bg1"/>
          </a:solidFill>
          <a:ln w="9525">
            <a:solidFill>
              <a:schemeClr val="bg1"/>
            </a:solidFill>
            <a:miter lim="800000"/>
            <a:headEnd/>
            <a:tailEnd/>
          </a:ln>
          <a:effectLs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Tx/>
              <a:buNone/>
            </a:pPr>
            <a:r>
              <a:rPr lang="it-IT" altLang="it-IT" sz="1800" b="1" dirty="0">
                <a:latin typeface="Arial" panose="020B0604020202020204" pitchFamily="34" charset="0"/>
              </a:rPr>
              <a:t>Tribali Manobo sui monti dell’isola </a:t>
            </a:r>
            <a:r>
              <a:rPr lang="it-IT" altLang="it-IT" sz="1800" b="1" dirty="0" err="1">
                <a:latin typeface="Arial" panose="020B0604020202020204" pitchFamily="34" charset="0"/>
              </a:rPr>
              <a:t>Mindanao</a:t>
            </a:r>
            <a:endParaRPr lang="it-IT" altLang="it-IT" sz="1800" b="1" dirty="0">
              <a:latin typeface="Arial" panose="020B0604020202020204" pitchFamily="34" charset="0"/>
            </a:endParaRPr>
          </a:p>
          <a:p>
            <a:pPr algn="ctr" eaLnBrk="1" hangingPunct="1">
              <a:lnSpc>
                <a:spcPct val="100000"/>
              </a:lnSpc>
              <a:spcBef>
                <a:spcPct val="20000"/>
              </a:spcBef>
              <a:buFontTx/>
              <a:buNone/>
            </a:pPr>
            <a:r>
              <a:rPr lang="it-IT" altLang="it-IT" sz="1600" dirty="0">
                <a:latin typeface="Arial" panose="020B0604020202020204" pitchFamily="34" charset="0"/>
              </a:rPr>
              <a:t>(le foto di C. Gobbetti risalgono al 2001)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15000">
              <a:srgbClr val="44546A"/>
            </a:gs>
            <a:gs pos="5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75778" name="Picture 3" descr="w Filippine 00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852488"/>
            <a:ext cx="7591425" cy="51530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15000">
              <a:srgbClr val="44546A"/>
            </a:gs>
            <a:gs pos="5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76802" name="Picture 3" descr="w Filippine 0072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490538"/>
            <a:ext cx="8743950" cy="5876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49000">
              <a:schemeClr val="tx1"/>
            </a:gs>
            <a:gs pos="16000">
              <a:schemeClr val="tx1"/>
            </a:gs>
            <a:gs pos="63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77826" name="Picture 3" descr="w Filippine 0087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3" y="852488"/>
            <a:ext cx="7572375" cy="51530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15000">
              <a:srgbClr val="44546A"/>
            </a:gs>
            <a:gs pos="5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78850" name="Picture 3" descr="w Filippine 00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863" y="885825"/>
            <a:ext cx="7534275" cy="50863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15000">
              <a:srgbClr val="44546A"/>
            </a:gs>
            <a:gs pos="5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79874" name="Picture 3" descr="w Filippine 0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692150"/>
            <a:ext cx="6362700" cy="431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8852" name="Picture 4" descr="w Filippine 01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2205038"/>
            <a:ext cx="6362700" cy="43195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9876" name="Rectangle 5"/>
          <p:cNvSpPr>
            <a:spLocks noChangeArrowheads="1"/>
          </p:cNvSpPr>
          <p:nvPr/>
        </p:nvSpPr>
        <p:spPr bwMode="auto">
          <a:xfrm>
            <a:off x="5303838" y="188913"/>
            <a:ext cx="2301875" cy="376237"/>
          </a:xfrm>
          <a:prstGeom prst="rect">
            <a:avLst/>
          </a:prstGeom>
          <a:solidFill>
            <a:schemeClr val="bg1"/>
          </a:solidFill>
          <a:ln w="9525">
            <a:noFill/>
            <a:miter lim="800000"/>
            <a:headEnd/>
            <a:tailEnd/>
          </a:ln>
          <a:effectLs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1800" b="1">
                <a:latin typeface="Arial" panose="020B0604020202020204" pitchFamily="34" charset="0"/>
              </a:rPr>
              <a:t>Trasloco della casa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2000"/>
                                        <p:tgtEl>
                                          <p:spTgt spid="7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4491038" y="909638"/>
            <a:ext cx="3506787" cy="904875"/>
          </a:xfrm>
          <a:prstGeom prst="rect">
            <a:avLst/>
          </a:prstGeom>
          <a:solidFill>
            <a:srgbClr val="EBF2A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Tx/>
              <a:buNone/>
            </a:pPr>
            <a:r>
              <a:rPr lang="it-IT" altLang="it-IT" sz="2400" b="1">
                <a:latin typeface="Arial" panose="020B0604020202020204" pitchFamily="34" charset="0"/>
              </a:rPr>
              <a:t>Sacchetta</a:t>
            </a:r>
            <a:r>
              <a:rPr lang="it-IT" altLang="it-IT" sz="2400">
                <a:latin typeface="Arial" panose="020B0604020202020204" pitchFamily="34" charset="0"/>
              </a:rPr>
              <a:t> di Sustinente</a:t>
            </a:r>
          </a:p>
          <a:p>
            <a:pPr algn="ctr" eaLnBrk="1" hangingPunct="1">
              <a:lnSpc>
                <a:spcPct val="100000"/>
              </a:lnSpc>
              <a:spcBef>
                <a:spcPct val="20000"/>
              </a:spcBef>
              <a:buFontTx/>
              <a:buNone/>
            </a:pPr>
            <a:r>
              <a:rPr lang="it-IT" altLang="it-IT" sz="2400">
                <a:latin typeface="Arial" panose="020B0604020202020204" pitchFamily="34" charset="0"/>
              </a:rPr>
              <a:t>provincia di Mantova</a:t>
            </a:r>
          </a:p>
        </p:txBody>
      </p:sp>
      <p:pic>
        <p:nvPicPr>
          <p:cNvPr id="10243" name="Picture 4" descr="sacchet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3" y="909638"/>
            <a:ext cx="3321050" cy="5038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5" descr="img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3573463"/>
            <a:ext cx="4314825" cy="28479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6" descr="img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950" y="1052513"/>
            <a:ext cx="2874963" cy="21574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500"/>
                                  </p:stCondLst>
                                  <p:childTnLst>
                                    <p:set>
                                      <p:cBhvr>
                                        <p:cTn id="6" dur="1" fill="hold">
                                          <p:stCondLst>
                                            <p:cond delay="0"/>
                                          </p:stCondLst>
                                        </p:cTn>
                                        <p:tgtEl>
                                          <p:spTgt spid="10243"/>
                                        </p:tgtEl>
                                        <p:attrNameLst>
                                          <p:attrName>style.visibility</p:attrName>
                                        </p:attrNameLst>
                                      </p:cBhvr>
                                      <p:to>
                                        <p:strVal val="visible"/>
                                      </p:to>
                                    </p:set>
                                    <p:animEffect transition="in" filter="wedge">
                                      <p:cBhvr>
                                        <p:cTn id="7" dur="2000"/>
                                        <p:tgtEl>
                                          <p:spTgt spid="10243"/>
                                        </p:tgtEl>
                                      </p:cBhvr>
                                    </p:animEffect>
                                  </p:childTnLst>
                                </p:cTn>
                              </p:par>
                            </p:childTnLst>
                          </p:cTn>
                        </p:par>
                        <p:par>
                          <p:cTn id="8" fill="hold">
                            <p:stCondLst>
                              <p:cond delay="2500"/>
                            </p:stCondLst>
                            <p:childTnLst>
                              <p:par>
                                <p:cTn id="9" presetID="20" presetClass="entr" presetSubtype="0" fill="hold" nodeType="afterEffect">
                                  <p:stCondLst>
                                    <p:cond delay="250"/>
                                  </p:stCondLst>
                                  <p:childTnLst>
                                    <p:set>
                                      <p:cBhvr>
                                        <p:cTn id="10" dur="1" fill="hold">
                                          <p:stCondLst>
                                            <p:cond delay="0"/>
                                          </p:stCondLst>
                                        </p:cTn>
                                        <p:tgtEl>
                                          <p:spTgt spid="10245"/>
                                        </p:tgtEl>
                                        <p:attrNameLst>
                                          <p:attrName>style.visibility</p:attrName>
                                        </p:attrNameLst>
                                      </p:cBhvr>
                                      <p:to>
                                        <p:strVal val="visible"/>
                                      </p:to>
                                    </p:set>
                                    <p:animEffect transition="in" filter="wedge">
                                      <p:cBhvr>
                                        <p:cTn id="11" dur="2000"/>
                                        <p:tgtEl>
                                          <p:spTgt spid="10245"/>
                                        </p:tgtEl>
                                      </p:cBhvr>
                                    </p:animEffect>
                                  </p:childTnLst>
                                </p:cTn>
                              </p:par>
                            </p:childTnLst>
                          </p:cTn>
                        </p:par>
                        <p:par>
                          <p:cTn id="12" fill="hold">
                            <p:stCondLst>
                              <p:cond delay="4750"/>
                            </p:stCondLst>
                            <p:childTnLst>
                              <p:par>
                                <p:cTn id="13" presetID="20" presetClass="entr" presetSubtype="0" fill="hold" nodeType="afterEffect">
                                  <p:stCondLst>
                                    <p:cond delay="250"/>
                                  </p:stCondLst>
                                  <p:childTnLst>
                                    <p:set>
                                      <p:cBhvr>
                                        <p:cTn id="14" dur="1" fill="hold">
                                          <p:stCondLst>
                                            <p:cond delay="0"/>
                                          </p:stCondLst>
                                        </p:cTn>
                                        <p:tgtEl>
                                          <p:spTgt spid="10244"/>
                                        </p:tgtEl>
                                        <p:attrNameLst>
                                          <p:attrName>style.visibility</p:attrName>
                                        </p:attrNameLst>
                                      </p:cBhvr>
                                      <p:to>
                                        <p:strVal val="visible"/>
                                      </p:to>
                                    </p:set>
                                    <p:animEffect transition="in" filter="wedge">
                                      <p:cBhvr>
                                        <p:cTn id="15"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49000">
              <a:schemeClr val="tx1"/>
            </a:gs>
            <a:gs pos="15000">
              <a:schemeClr val="tx1"/>
            </a:gs>
            <a:gs pos="6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81922" name="Picture 3" descr="09 crocifisso con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765175"/>
            <a:ext cx="42957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Line 4"/>
          <p:cNvSpPr>
            <a:spLocks noChangeShapeType="1"/>
          </p:cNvSpPr>
          <p:nvPr/>
        </p:nvSpPr>
        <p:spPr bwMode="auto">
          <a:xfrm>
            <a:off x="3575050" y="4221163"/>
            <a:ext cx="2160588" cy="9366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0901" name="Rectangle 5"/>
          <p:cNvSpPr>
            <a:spLocks noChangeArrowheads="1"/>
          </p:cNvSpPr>
          <p:nvPr/>
        </p:nvSpPr>
        <p:spPr bwMode="auto">
          <a:xfrm>
            <a:off x="1739900" y="3160713"/>
            <a:ext cx="2339975" cy="915987"/>
          </a:xfrm>
          <a:prstGeom prst="rect">
            <a:avLst/>
          </a:prstGeom>
          <a:solidFill>
            <a:srgbClr val="F0F5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dirty="0">
                <a:latin typeface="Arial" panose="020B0604020202020204" pitchFamily="34" charset="0"/>
              </a:rPr>
              <a:t>Il trasloco della casa </a:t>
            </a:r>
          </a:p>
          <a:p>
            <a:pPr eaLnBrk="1" hangingPunct="1">
              <a:lnSpc>
                <a:spcPct val="100000"/>
              </a:lnSpc>
              <a:spcBef>
                <a:spcPct val="0"/>
              </a:spcBef>
              <a:buFontTx/>
              <a:buNone/>
            </a:pPr>
            <a:r>
              <a:rPr lang="it-IT" altLang="it-IT" sz="1800" dirty="0">
                <a:latin typeface="Arial" panose="020B0604020202020204" pitchFamily="34" charset="0"/>
              </a:rPr>
              <a:t>è il simbolo di pace e di condivisione…</a:t>
            </a:r>
          </a:p>
        </p:txBody>
      </p:sp>
      <p:sp>
        <p:nvSpPr>
          <p:cNvPr id="80902" name="Rectangle 6"/>
          <p:cNvSpPr>
            <a:spLocks noChangeArrowheads="1"/>
          </p:cNvSpPr>
          <p:nvPr/>
        </p:nvSpPr>
        <p:spPr bwMode="auto">
          <a:xfrm>
            <a:off x="8688388" y="333375"/>
            <a:ext cx="1908175" cy="1190625"/>
          </a:xfrm>
          <a:prstGeom prst="rect">
            <a:avLst/>
          </a:prstGeom>
          <a:solidFill>
            <a:srgbClr val="F0F5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latin typeface="Arial" panose="020B0604020202020204" pitchFamily="34" charset="0"/>
              </a:rPr>
              <a:t>P. </a:t>
            </a:r>
            <a:r>
              <a:rPr lang="it-IT" altLang="it-IT" sz="1800" b="1">
                <a:latin typeface="Arial" panose="020B0604020202020204" pitchFamily="34" charset="0"/>
              </a:rPr>
              <a:t>Tullio Favali</a:t>
            </a:r>
          </a:p>
          <a:p>
            <a:pPr eaLnBrk="1" hangingPunct="1">
              <a:lnSpc>
                <a:spcPct val="100000"/>
              </a:lnSpc>
              <a:spcBef>
                <a:spcPct val="0"/>
              </a:spcBef>
              <a:buFontTx/>
              <a:buNone/>
            </a:pPr>
            <a:r>
              <a:rPr lang="it-IT" altLang="it-IT" sz="1800">
                <a:latin typeface="Arial" panose="020B0604020202020204" pitchFamily="34" charset="0"/>
              </a:rPr>
              <a:t>simbolo del sacrificio </a:t>
            </a:r>
          </a:p>
          <a:p>
            <a:pPr eaLnBrk="1" hangingPunct="1">
              <a:lnSpc>
                <a:spcPct val="100000"/>
              </a:lnSpc>
              <a:spcBef>
                <a:spcPct val="0"/>
              </a:spcBef>
              <a:buFontTx/>
              <a:buNone/>
            </a:pPr>
            <a:r>
              <a:rPr lang="it-IT" altLang="it-IT" sz="1800">
                <a:latin typeface="Arial" panose="020B0604020202020204" pitchFamily="34" charset="0"/>
              </a:rPr>
              <a:t>per la pace…</a:t>
            </a:r>
          </a:p>
        </p:txBody>
      </p:sp>
      <p:sp>
        <p:nvSpPr>
          <p:cNvPr id="80903" name="Line 7"/>
          <p:cNvSpPr>
            <a:spLocks noChangeShapeType="1"/>
          </p:cNvSpPr>
          <p:nvPr/>
        </p:nvSpPr>
        <p:spPr bwMode="auto">
          <a:xfrm flipH="1">
            <a:off x="8472488" y="1628775"/>
            <a:ext cx="936625" cy="5048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wipe(up)">
                                      <p:cBhvr>
                                        <p:cTn id="7" dur="1250"/>
                                        <p:tgtEl>
                                          <p:spTgt spid="80900"/>
                                        </p:tgtEl>
                                      </p:cBhvr>
                                    </p:animEffect>
                                  </p:childTnLst>
                                </p:cTn>
                              </p:par>
                            </p:childTnLst>
                          </p:cTn>
                        </p:par>
                        <p:par>
                          <p:cTn id="8" fill="hold" nodeType="withGroup">
                            <p:stCondLst>
                              <p:cond delay="1250"/>
                            </p:stCondLst>
                            <p:childTnLst>
                              <p:par>
                                <p:cTn id="9" presetID="47" presetClass="entr" presetSubtype="0" fill="hold" grpId="0" nodeType="afterEffect">
                                  <p:stCondLst>
                                    <p:cond delay="0"/>
                                  </p:stCondLst>
                                  <p:childTnLst>
                                    <p:set>
                                      <p:cBhvr>
                                        <p:cTn id="10" dur="1" fill="hold">
                                          <p:stCondLst>
                                            <p:cond delay="0"/>
                                          </p:stCondLst>
                                        </p:cTn>
                                        <p:tgtEl>
                                          <p:spTgt spid="80901"/>
                                        </p:tgtEl>
                                        <p:attrNameLst>
                                          <p:attrName>style.visibility</p:attrName>
                                        </p:attrNameLst>
                                      </p:cBhvr>
                                      <p:to>
                                        <p:strVal val="visible"/>
                                      </p:to>
                                    </p:set>
                                    <p:animEffect transition="in" filter="fade">
                                      <p:cBhvr>
                                        <p:cTn id="11" dur="1750"/>
                                        <p:tgtEl>
                                          <p:spTgt spid="80901"/>
                                        </p:tgtEl>
                                      </p:cBhvr>
                                    </p:animEffect>
                                    <p:anim calcmode="lin" valueType="num">
                                      <p:cBhvr>
                                        <p:cTn id="12" dur="1750" fill="hold"/>
                                        <p:tgtEl>
                                          <p:spTgt spid="80901"/>
                                        </p:tgtEl>
                                        <p:attrNameLst>
                                          <p:attrName>ppt_x</p:attrName>
                                        </p:attrNameLst>
                                      </p:cBhvr>
                                      <p:tavLst>
                                        <p:tav tm="0">
                                          <p:val>
                                            <p:strVal val="#ppt_x"/>
                                          </p:val>
                                        </p:tav>
                                        <p:tav tm="100000">
                                          <p:val>
                                            <p:strVal val="#ppt_x"/>
                                          </p:val>
                                        </p:tav>
                                      </p:tavLst>
                                    </p:anim>
                                    <p:anim calcmode="lin" valueType="num">
                                      <p:cBhvr>
                                        <p:cTn id="13" dur="1750" fill="hold"/>
                                        <p:tgtEl>
                                          <p:spTgt spid="80901"/>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2" presetClass="entr" presetSubtype="1" fill="hold" grpId="0" nodeType="afterEffect">
                                  <p:stCondLst>
                                    <p:cond delay="4000"/>
                                  </p:stCondLst>
                                  <p:childTnLst>
                                    <p:set>
                                      <p:cBhvr>
                                        <p:cTn id="16" dur="1" fill="hold">
                                          <p:stCondLst>
                                            <p:cond delay="0"/>
                                          </p:stCondLst>
                                        </p:cTn>
                                        <p:tgtEl>
                                          <p:spTgt spid="80903"/>
                                        </p:tgtEl>
                                        <p:attrNameLst>
                                          <p:attrName>style.visibility</p:attrName>
                                        </p:attrNameLst>
                                      </p:cBhvr>
                                      <p:to>
                                        <p:strVal val="visible"/>
                                      </p:to>
                                    </p:set>
                                    <p:animEffect transition="in" filter="wipe(up)">
                                      <p:cBhvr>
                                        <p:cTn id="17" dur="500"/>
                                        <p:tgtEl>
                                          <p:spTgt spid="80903"/>
                                        </p:tgtEl>
                                      </p:cBhvr>
                                    </p:animEffect>
                                  </p:childTnLst>
                                </p:cTn>
                              </p:par>
                            </p:childTnLst>
                          </p:cTn>
                        </p:par>
                        <p:par>
                          <p:cTn id="18" fill="hold">
                            <p:stCondLst>
                              <p:cond delay="7500"/>
                            </p:stCondLst>
                            <p:childTnLst>
                              <p:par>
                                <p:cTn id="19" presetID="47" presetClass="entr" presetSubtype="0" fill="hold" grpId="0" nodeType="afterEffect">
                                  <p:stCondLst>
                                    <p:cond delay="0"/>
                                  </p:stCondLst>
                                  <p:childTnLst>
                                    <p:set>
                                      <p:cBhvr>
                                        <p:cTn id="20" dur="1" fill="hold">
                                          <p:stCondLst>
                                            <p:cond delay="0"/>
                                          </p:stCondLst>
                                        </p:cTn>
                                        <p:tgtEl>
                                          <p:spTgt spid="80902"/>
                                        </p:tgtEl>
                                        <p:attrNameLst>
                                          <p:attrName>style.visibility</p:attrName>
                                        </p:attrNameLst>
                                      </p:cBhvr>
                                      <p:to>
                                        <p:strVal val="visible"/>
                                      </p:to>
                                    </p:set>
                                    <p:animEffect transition="in" filter="fade">
                                      <p:cBhvr>
                                        <p:cTn id="21" dur="1000"/>
                                        <p:tgtEl>
                                          <p:spTgt spid="80902"/>
                                        </p:tgtEl>
                                      </p:cBhvr>
                                    </p:animEffect>
                                    <p:anim calcmode="lin" valueType="num">
                                      <p:cBhvr>
                                        <p:cTn id="22" dur="1000" fill="hold"/>
                                        <p:tgtEl>
                                          <p:spTgt spid="80902"/>
                                        </p:tgtEl>
                                        <p:attrNameLst>
                                          <p:attrName>ppt_x</p:attrName>
                                        </p:attrNameLst>
                                      </p:cBhvr>
                                      <p:tavLst>
                                        <p:tav tm="0">
                                          <p:val>
                                            <p:strVal val="#ppt_x"/>
                                          </p:val>
                                        </p:tav>
                                        <p:tav tm="100000">
                                          <p:val>
                                            <p:strVal val="#ppt_x"/>
                                          </p:val>
                                        </p:tav>
                                      </p:tavLst>
                                    </p:anim>
                                    <p:anim calcmode="lin" valueType="num">
                                      <p:cBhvr>
                                        <p:cTn id="23" dur="1000" fill="hold"/>
                                        <p:tgtEl>
                                          <p:spTgt spid="809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P spid="80901" grpId="0" animBg="1"/>
      <p:bldP spid="80902" grpId="0" animBg="1"/>
      <p:bldP spid="8090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49000">
              <a:schemeClr val="tx1"/>
            </a:gs>
            <a:gs pos="15000">
              <a:schemeClr val="tx1"/>
            </a:gs>
            <a:gs pos="6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81922" name="Picture 3" descr="09 crocifisso con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765175"/>
            <a:ext cx="42957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Line 4"/>
          <p:cNvSpPr>
            <a:spLocks noChangeShapeType="1"/>
          </p:cNvSpPr>
          <p:nvPr/>
        </p:nvSpPr>
        <p:spPr bwMode="auto">
          <a:xfrm>
            <a:off x="3575050" y="4221163"/>
            <a:ext cx="2160588" cy="9366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0901" name="Rectangle 5"/>
          <p:cNvSpPr>
            <a:spLocks noChangeArrowheads="1"/>
          </p:cNvSpPr>
          <p:nvPr/>
        </p:nvSpPr>
        <p:spPr bwMode="auto">
          <a:xfrm>
            <a:off x="1739900" y="3160713"/>
            <a:ext cx="2339975" cy="915987"/>
          </a:xfrm>
          <a:prstGeom prst="rect">
            <a:avLst/>
          </a:prstGeom>
          <a:solidFill>
            <a:srgbClr val="F0F5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dirty="0">
                <a:latin typeface="Arial" panose="020B0604020202020204" pitchFamily="34" charset="0"/>
              </a:rPr>
              <a:t>Il trasloco della casa </a:t>
            </a:r>
          </a:p>
          <a:p>
            <a:pPr eaLnBrk="1" hangingPunct="1">
              <a:lnSpc>
                <a:spcPct val="100000"/>
              </a:lnSpc>
              <a:spcBef>
                <a:spcPct val="0"/>
              </a:spcBef>
              <a:buFontTx/>
              <a:buNone/>
            </a:pPr>
            <a:r>
              <a:rPr lang="it-IT" altLang="it-IT" sz="1800" dirty="0">
                <a:latin typeface="Arial" panose="020B0604020202020204" pitchFamily="34" charset="0"/>
              </a:rPr>
              <a:t>è il simbolo di pace e di condivisione…</a:t>
            </a:r>
          </a:p>
        </p:txBody>
      </p:sp>
      <p:sp>
        <p:nvSpPr>
          <p:cNvPr id="80902" name="Rectangle 6"/>
          <p:cNvSpPr>
            <a:spLocks noChangeArrowheads="1"/>
          </p:cNvSpPr>
          <p:nvPr/>
        </p:nvSpPr>
        <p:spPr bwMode="auto">
          <a:xfrm>
            <a:off x="8688388" y="333375"/>
            <a:ext cx="1908175" cy="1190625"/>
          </a:xfrm>
          <a:prstGeom prst="rect">
            <a:avLst/>
          </a:prstGeom>
          <a:solidFill>
            <a:srgbClr val="F0F5C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a:latin typeface="Arial" panose="020B0604020202020204" pitchFamily="34" charset="0"/>
              </a:rPr>
              <a:t>P. </a:t>
            </a:r>
            <a:r>
              <a:rPr lang="it-IT" altLang="it-IT" sz="1800" b="1">
                <a:latin typeface="Arial" panose="020B0604020202020204" pitchFamily="34" charset="0"/>
              </a:rPr>
              <a:t>Tullio Favali</a:t>
            </a:r>
          </a:p>
          <a:p>
            <a:pPr eaLnBrk="1" hangingPunct="1">
              <a:lnSpc>
                <a:spcPct val="100000"/>
              </a:lnSpc>
              <a:spcBef>
                <a:spcPct val="0"/>
              </a:spcBef>
              <a:buFontTx/>
              <a:buNone/>
            </a:pPr>
            <a:r>
              <a:rPr lang="it-IT" altLang="it-IT" sz="1800">
                <a:latin typeface="Arial" panose="020B0604020202020204" pitchFamily="34" charset="0"/>
              </a:rPr>
              <a:t>simbolo del sacrificio </a:t>
            </a:r>
          </a:p>
          <a:p>
            <a:pPr eaLnBrk="1" hangingPunct="1">
              <a:lnSpc>
                <a:spcPct val="100000"/>
              </a:lnSpc>
              <a:spcBef>
                <a:spcPct val="0"/>
              </a:spcBef>
              <a:buFontTx/>
              <a:buNone/>
            </a:pPr>
            <a:r>
              <a:rPr lang="it-IT" altLang="it-IT" sz="1800">
                <a:latin typeface="Arial" panose="020B0604020202020204" pitchFamily="34" charset="0"/>
              </a:rPr>
              <a:t>per la pace…</a:t>
            </a:r>
          </a:p>
        </p:txBody>
      </p:sp>
      <p:sp>
        <p:nvSpPr>
          <p:cNvPr id="80903" name="Line 7"/>
          <p:cNvSpPr>
            <a:spLocks noChangeShapeType="1"/>
          </p:cNvSpPr>
          <p:nvPr/>
        </p:nvSpPr>
        <p:spPr bwMode="auto">
          <a:xfrm flipH="1">
            <a:off x="8472488" y="1628775"/>
            <a:ext cx="936625" cy="5048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387135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15000">
              <a:srgbClr val="44546A"/>
            </a:gs>
            <a:gs pos="5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83970" name="Picture 3" descr="w Filippine 0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852488"/>
            <a:ext cx="7591425" cy="51530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994" name="Picture 3" descr="w Filippine 01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3" y="547688"/>
            <a:ext cx="3876675" cy="57626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4995" name="Picture 4" descr="w Filippine 0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550863"/>
            <a:ext cx="3908425" cy="57562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59000">
              <a:schemeClr val="tx1"/>
            </a:gs>
            <a:gs pos="15000">
              <a:srgbClr val="44546A"/>
            </a:gs>
            <a:gs pos="5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86018" name="Picture 3" descr="w Filippine 0136"/>
          <p:cNvPicPr>
            <a:picLocks noChangeAspect="1" noChangeArrowheads="1"/>
          </p:cNvPicPr>
          <p:nvPr/>
        </p:nvPicPr>
        <p:blipFill rotWithShape="1">
          <a:blip r:embed="rId3">
            <a:extLst>
              <a:ext uri="{28A0092B-C50C-407E-A947-70E740481C1C}">
                <a14:useLocalDpi xmlns:a14="http://schemas.microsoft.com/office/drawing/2010/main" val="0"/>
              </a:ext>
            </a:extLst>
          </a:blip>
          <a:srcRect b="9996"/>
          <a:stretch/>
        </p:blipFill>
        <p:spPr bwMode="auto">
          <a:xfrm>
            <a:off x="2117487" y="998880"/>
            <a:ext cx="7957027" cy="4860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4996" name="Picture 4" descr="w Filippine 01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505" y="423000"/>
            <a:ext cx="4082055" cy="6012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2492375" y="186057"/>
            <a:ext cx="7207250" cy="366712"/>
          </a:xfrm>
          <a:prstGeom prst="rect">
            <a:avLst/>
          </a:prstGeom>
          <a:solidFill>
            <a:schemeClr val="bg1"/>
          </a:solidFill>
          <a:ln>
            <a:noFill/>
          </a:ln>
          <a:effectLs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1800" b="1">
                <a:latin typeface="Arial" panose="020B0604020202020204" pitchFamily="34" charset="0"/>
              </a:rPr>
              <a:t>P. Licini con la sagrestia portatile su una moto da cross nel 2001</a:t>
            </a:r>
          </a:p>
        </p:txBody>
      </p:sp>
      <p:sp>
        <p:nvSpPr>
          <p:cNvPr id="84999" name="Line 7"/>
          <p:cNvSpPr>
            <a:spLocks noChangeShapeType="1"/>
          </p:cNvSpPr>
          <p:nvPr/>
        </p:nvSpPr>
        <p:spPr bwMode="auto">
          <a:xfrm>
            <a:off x="4224337" y="562782"/>
            <a:ext cx="1871663"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cxnSp>
        <p:nvCxnSpPr>
          <p:cNvPr id="3" name="Connettore 2 2"/>
          <p:cNvCxnSpPr/>
          <p:nvPr/>
        </p:nvCxnSpPr>
        <p:spPr>
          <a:xfrm>
            <a:off x="5375920" y="692696"/>
            <a:ext cx="720080" cy="5040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wipe(left)">
                                      <p:cBhvr>
                                        <p:cTn id="7" dur="2000"/>
                                        <p:tgtEl>
                                          <p:spTgt spid="86020"/>
                                        </p:tgtEl>
                                      </p:cBhvr>
                                    </p:animEffect>
                                  </p:childTnLst>
                                </p:cTn>
                              </p:par>
                            </p:childTnLst>
                          </p:cTn>
                        </p:par>
                        <p:par>
                          <p:cTn id="8" fill="hold">
                            <p:stCondLst>
                              <p:cond delay="2000"/>
                            </p:stCondLst>
                            <p:childTnLst>
                              <p:par>
                                <p:cTn id="9" presetID="6" presetClass="entr" presetSubtype="32" fill="hold" nodeType="afterEffect">
                                  <p:stCondLst>
                                    <p:cond delay="2000"/>
                                  </p:stCondLst>
                                  <p:childTnLst>
                                    <p:set>
                                      <p:cBhvr>
                                        <p:cTn id="10" dur="1" fill="hold">
                                          <p:stCondLst>
                                            <p:cond delay="0"/>
                                          </p:stCondLst>
                                        </p:cTn>
                                        <p:tgtEl>
                                          <p:spTgt spid="84996"/>
                                        </p:tgtEl>
                                        <p:attrNameLst>
                                          <p:attrName>style.visibility</p:attrName>
                                        </p:attrNameLst>
                                      </p:cBhvr>
                                      <p:to>
                                        <p:strVal val="visible"/>
                                      </p:to>
                                    </p:set>
                                    <p:animEffect transition="in" filter="circle(out)">
                                      <p:cBhvr>
                                        <p:cTn id="11" dur="2000"/>
                                        <p:tgtEl>
                                          <p:spTgt spid="84996"/>
                                        </p:tgtEl>
                                      </p:cBhvr>
                                    </p:animEffect>
                                  </p:childTnLst>
                                </p:cTn>
                              </p:par>
                            </p:childTnLst>
                          </p:cTn>
                        </p:par>
                        <p:par>
                          <p:cTn id="12" fill="hold" nodeType="withGroup">
                            <p:stCondLst>
                              <p:cond delay="6000"/>
                            </p:stCondLst>
                            <p:childTnLst>
                              <p:par>
                                <p:cTn id="13" presetID="22" presetClass="entr" presetSubtype="8" fill="hold" grpId="0" nodeType="afterEffect">
                                  <p:stCondLst>
                                    <p:cond delay="0"/>
                                  </p:stCondLst>
                                  <p:childTnLst>
                                    <p:set>
                                      <p:cBhvr>
                                        <p:cTn id="14" dur="1" fill="hold">
                                          <p:stCondLst>
                                            <p:cond delay="0"/>
                                          </p:stCondLst>
                                        </p:cTn>
                                        <p:tgtEl>
                                          <p:spTgt spid="84999"/>
                                        </p:tgtEl>
                                        <p:attrNameLst>
                                          <p:attrName>style.visibility</p:attrName>
                                        </p:attrNameLst>
                                      </p:cBhvr>
                                      <p:to>
                                        <p:strVal val="visible"/>
                                      </p:to>
                                    </p:set>
                                    <p:animEffect transition="in" filter="wipe(left)">
                                      <p:cBhvr>
                                        <p:cTn id="15" dur="1250"/>
                                        <p:tgtEl>
                                          <p:spTgt spid="84999"/>
                                        </p:tgtEl>
                                      </p:cBhvr>
                                    </p:animEffect>
                                  </p:childTnLst>
                                </p:cTn>
                              </p:par>
                            </p:childTnLst>
                          </p:cTn>
                        </p:par>
                        <p:par>
                          <p:cTn id="16" fill="hold">
                            <p:stCondLst>
                              <p:cond delay="7250"/>
                            </p:stCondLst>
                            <p:childTnLst>
                              <p:par>
                                <p:cTn id="17" presetID="22"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000"/>
                                        <p:tgtEl>
                                          <p:spTgt spid="3"/>
                                        </p:tgtEl>
                                      </p:cBhvr>
                                    </p:animEffect>
                                  </p:childTnLst>
                                </p:cTn>
                              </p:par>
                              <p:par>
                                <p:cTn id="20" presetID="0" presetClass="path" presetSubtype="0" accel="50000" decel="50000" fill="hold" nodeType="withEffect">
                                  <p:stCondLst>
                                    <p:cond delay="0"/>
                                  </p:stCondLst>
                                  <p:childTnLst>
                                    <p:animMotion origin="layout" path="M -1.04167E-6 -2.22222E-6 L -1.04167E-6 -2.22222E-6 C 0.00287 0.00209 0.0056 0.00463 0.0086 0.00672 C 0.01042 0.00811 0.01433 0.01019 0.01433 0.01019 C 0.01537 0.01181 0.01615 0.01389 0.01719 0.01528 C 0.01836 0.01667 0.01993 0.01736 0.0211 0.01875 C 0.02305 0.02084 0.025 0.02315 0.02683 0.02547 C 0.02787 0.02662 0.02891 0.02755 0.02969 0.02894 L 0.03451 0.0375 C 0.03516 0.03866 0.03568 0.04005 0.03646 0.04098 C 0.03842 0.04329 0.04063 0.04491 0.04219 0.04769 L 0.04701 0.05625 C 0.04766 0.05741 0.04818 0.05926 0.04896 0.05973 L 0.05183 0.06135 C 0.06107 0.07778 0.04935 0.05834 0.05769 0.06829 C 0.06446 0.07639 0.05625 0.07153 0.06433 0.07524 C 0.0681 0.08172 0.0642 0.07593 0.06914 0.08033 C 0.07019 0.08125 0.0711 0.08264 0.07201 0.0838 C 0.07331 0.08496 0.07474 0.08588 0.07592 0.08704 C 0.08243 0.09399 0.07982 0.09283 0.08555 0.09746 C 0.08711 0.09861 0.08881 0.09954 0.09037 0.1007 C 0.09167 0.10186 0.09284 0.10324 0.09414 0.10417 C 0.09519 0.10486 0.09623 0.1051 0.09714 0.10602 C 0.09909 0.10787 0.10092 0.11042 0.10287 0.11274 C 0.10378 0.11389 0.10469 0.11528 0.10573 0.11621 C 0.10704 0.11736 0.10834 0.11829 0.10964 0.11968 C 0.11159 0.12176 0.11342 0.12408 0.11537 0.12639 C 0.11719 0.12871 0.11875 0.13125 0.1211 0.13149 C 0.12722 0.13264 0.13334 0.13264 0.13946 0.13334 C 0.13907 0.13565 0.13894 0.13797 0.13842 0.14005 C 0.13711 0.14584 0.13646 0.14445 0.13464 0.14861 C 0.13386 0.15024 0.13334 0.15232 0.13269 0.15371 C 0.12644 0.1669 0.13269 0.15139 0.12787 0.16412 C 0.12748 0.16574 0.12748 0.16783 0.12683 0.16922 C 0.12071 0.18287 0.12618 0.16482 0.12305 0.17616 L 0.12305 0.17616 " pathEditMode="relative" ptsTypes="AAAAAAAAAAAAAAAAAAAAAAAAAAAAAAAAAAAA">
                                      <p:cBhvr>
                                        <p:cTn id="21" dur="4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P spid="8499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9000">
              <a:schemeClr val="tx1"/>
            </a:gs>
            <a:gs pos="15000">
              <a:schemeClr val="tx1"/>
            </a:gs>
            <a:gs pos="58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88066" name="Picture 3" descr="w Filippine 01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43" y="405000"/>
            <a:ext cx="4106120" cy="604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88067" name="Rectangle 4"/>
          <p:cNvSpPr>
            <a:spLocks noChangeArrowheads="1"/>
          </p:cNvSpPr>
          <p:nvPr/>
        </p:nvSpPr>
        <p:spPr bwMode="auto">
          <a:xfrm>
            <a:off x="1774825" y="765175"/>
            <a:ext cx="2454275" cy="376238"/>
          </a:xfrm>
          <a:prstGeom prst="rect">
            <a:avLst/>
          </a:prstGeom>
          <a:solidFill>
            <a:schemeClr val="bg1"/>
          </a:solidFill>
          <a:ln w="9525">
            <a:noFill/>
            <a:miter lim="800000"/>
            <a:headEnd/>
            <a:tailEnd/>
          </a:ln>
          <a:effectLs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1800" b="1">
                <a:latin typeface="Arial" panose="020B0604020202020204" pitchFamily="34" charset="0"/>
              </a:rPr>
              <a:t>Matrimonio a cavallo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59000">
              <a:schemeClr val="tx1"/>
            </a:gs>
            <a:gs pos="15000">
              <a:srgbClr val="44546A"/>
            </a:gs>
            <a:gs pos="5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90114" name="Picture 3" descr="w Filippine 0079"/>
          <p:cNvPicPr>
            <a:picLocks noChangeAspect="1" noChangeArrowheads="1"/>
          </p:cNvPicPr>
          <p:nvPr/>
        </p:nvPicPr>
        <p:blipFill rotWithShape="1">
          <a:blip r:embed="rId3">
            <a:extLst>
              <a:ext uri="{28A0092B-C50C-407E-A947-70E740481C1C}">
                <a14:useLocalDpi xmlns:a14="http://schemas.microsoft.com/office/drawing/2010/main" val="0"/>
              </a:ext>
            </a:extLst>
          </a:blip>
          <a:srcRect b="8078"/>
          <a:stretch/>
        </p:blipFill>
        <p:spPr bwMode="auto">
          <a:xfrm>
            <a:off x="2300288" y="1060624"/>
            <a:ext cx="7591425" cy="473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4"/>
          <p:cNvSpPr>
            <a:spLocks noChangeArrowheads="1"/>
          </p:cNvSpPr>
          <p:nvPr/>
        </p:nvSpPr>
        <p:spPr bwMode="auto">
          <a:xfrm>
            <a:off x="2532063" y="260350"/>
            <a:ext cx="7127875" cy="376238"/>
          </a:xfrm>
          <a:prstGeom prst="rect">
            <a:avLst/>
          </a:prstGeom>
          <a:solidFill>
            <a:schemeClr val="bg1"/>
          </a:solidFill>
          <a:ln w="9525">
            <a:solidFill>
              <a:srgbClr val="EBF2AC"/>
            </a:solidFill>
            <a:miter lim="800000"/>
            <a:headEnd/>
            <a:tailEnd/>
          </a:ln>
          <a:effectLs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1800" b="1">
                <a:latin typeface="Arial" panose="020B0604020202020204" pitchFamily="34" charset="0"/>
              </a:rPr>
              <a:t>Caratteristico pulmino filippino stracarico di persone: il jeepney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0115"/>
                                        </p:tgtEl>
                                        <p:attrNameLst>
                                          <p:attrName>style.visibility</p:attrName>
                                        </p:attrNameLst>
                                      </p:cBhvr>
                                      <p:to>
                                        <p:strVal val="visible"/>
                                      </p:to>
                                    </p:set>
                                    <p:animEffect transition="in" filter="wipe(left)">
                                      <p:cBhvr>
                                        <p:cTn id="7" dur="2000"/>
                                        <p:tgtEl>
                                          <p:spTgt spid="90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59000">
              <a:schemeClr val="tx1"/>
            </a:gs>
            <a:gs pos="15000">
              <a:srgbClr val="44546A"/>
            </a:gs>
            <a:gs pos="57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92162" name="Rectangle 3"/>
          <p:cNvSpPr>
            <a:spLocks noChangeArrowheads="1"/>
          </p:cNvSpPr>
          <p:nvPr/>
        </p:nvSpPr>
        <p:spPr bwMode="auto">
          <a:xfrm>
            <a:off x="3776663" y="260350"/>
            <a:ext cx="4638675" cy="376238"/>
          </a:xfrm>
          <a:prstGeom prst="rect">
            <a:avLst/>
          </a:prstGeom>
          <a:solidFill>
            <a:schemeClr val="bg1"/>
          </a:solidFill>
          <a:ln w="9525">
            <a:solidFill>
              <a:srgbClr val="EBF2AC"/>
            </a:solidFill>
            <a:miter lim="800000"/>
            <a:headEnd/>
            <a:tailEnd/>
          </a:ln>
          <a:effectLs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1800" b="1">
                <a:latin typeface="Arial" panose="020B0604020202020204" pitchFamily="34" charset="0"/>
              </a:rPr>
              <a:t>Caratteristica moto stracarica di persone</a:t>
            </a:r>
          </a:p>
        </p:txBody>
      </p:sp>
      <p:pic>
        <p:nvPicPr>
          <p:cNvPr id="92163" name="Picture 4" descr="w Filippine 01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8" y="871538"/>
            <a:ext cx="75533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wipe(left)">
                                      <p:cBhvr>
                                        <p:cTn id="7" dur="2000"/>
                                        <p:tgtEl>
                                          <p:spTgt spid="92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body" idx="4294967295"/>
          </p:nvPr>
        </p:nvSpPr>
        <p:spPr>
          <a:xfrm>
            <a:off x="1081064" y="369094"/>
            <a:ext cx="10029873" cy="6119812"/>
          </a:xfrm>
          <a:solidFill>
            <a:srgbClr val="F0F5C1"/>
          </a:solidFill>
          <a:ln>
            <a:solidFill>
              <a:schemeClr val="tx1"/>
            </a:solidFill>
            <a:miter lim="800000"/>
            <a:headEnd/>
            <a:tailEnd/>
          </a:ln>
        </p:spPr>
        <p:txBody>
          <a:bodyPr/>
          <a:lstStyle/>
          <a:p>
            <a:pPr eaLnBrk="1" hangingPunct="1">
              <a:buFontTx/>
              <a:buNone/>
            </a:pPr>
            <a:endParaRPr lang="it-IT" altLang="it-IT" dirty="0" smtClean="0"/>
          </a:p>
          <a:p>
            <a:pPr eaLnBrk="1" hangingPunct="1">
              <a:buFontTx/>
              <a:buNone/>
            </a:pPr>
            <a:r>
              <a:rPr lang="it-IT" altLang="it-IT" dirty="0" smtClean="0">
                <a:latin typeface="Arial" panose="020B0604020202020204" pitchFamily="34" charset="0"/>
                <a:cs typeface="Arial" panose="020B0604020202020204" pitchFamily="34" charset="0"/>
              </a:rPr>
              <a:t>Ad un anno dal suo arrivo nelle Filippine </a:t>
            </a:r>
          </a:p>
          <a:p>
            <a:pPr algn="ctr" eaLnBrk="1" hangingPunct="1">
              <a:buFontTx/>
              <a:buNone/>
            </a:pPr>
            <a:r>
              <a:rPr lang="it-IT" altLang="it-IT" b="1" dirty="0" smtClean="0">
                <a:latin typeface="Arial" panose="020B0604020202020204" pitchFamily="34" charset="0"/>
                <a:cs typeface="Arial" panose="020B0604020202020204" pitchFamily="34" charset="0"/>
              </a:rPr>
              <a:t>(11 Novembre 1984) </a:t>
            </a:r>
          </a:p>
          <a:p>
            <a:pPr eaLnBrk="1" hangingPunct="1">
              <a:buFontTx/>
              <a:buNone/>
            </a:pPr>
            <a:endParaRPr lang="it-IT" altLang="it-IT" dirty="0">
              <a:latin typeface="Arial" panose="020B0604020202020204" pitchFamily="34" charset="0"/>
              <a:cs typeface="Arial" panose="020B0604020202020204" pitchFamily="34" charset="0"/>
            </a:endParaRPr>
          </a:p>
          <a:p>
            <a:pPr eaLnBrk="1" hangingPunct="1">
              <a:buFontTx/>
              <a:buNone/>
            </a:pPr>
            <a:r>
              <a:rPr lang="it-IT" altLang="it-IT" dirty="0" smtClean="0">
                <a:latin typeface="Arial" panose="020B0604020202020204" pitchFamily="34" charset="0"/>
                <a:cs typeface="Arial" panose="020B0604020202020204" pitchFamily="34" charset="0"/>
              </a:rPr>
              <a:t>in una sua lettera scrisse: </a:t>
            </a:r>
          </a:p>
          <a:p>
            <a:pPr algn="ctr" eaLnBrk="1" hangingPunct="1">
              <a:lnSpc>
                <a:spcPct val="150000"/>
              </a:lnSpc>
              <a:buFontTx/>
              <a:buNone/>
            </a:pPr>
            <a:r>
              <a:rPr lang="it-IT" altLang="it-IT" dirty="0">
                <a:latin typeface="Comic Sans MS" panose="030F0702030302020204" pitchFamily="66" charset="0"/>
              </a:rPr>
              <a:t>« La canonica è in legno</a:t>
            </a:r>
            <a:r>
              <a:rPr lang="it-IT" altLang="it-IT" dirty="0">
                <a:latin typeface="Arial" panose="020B0604020202020204" pitchFamily="34" charset="0"/>
                <a:cs typeface="Arial" panose="020B0604020202020204" pitchFamily="34" charset="0"/>
              </a:rPr>
              <a:t>, forn</a:t>
            </a:r>
            <a:r>
              <a:rPr lang="it-IT" altLang="it-IT" dirty="0">
                <a:latin typeface="Comic Sans MS" panose="030F0702030302020204" pitchFamily="66" charset="0"/>
              </a:rPr>
              <a:t>ita di corrente elettrica, che funziona solo di giorno. </a:t>
            </a:r>
          </a:p>
          <a:p>
            <a:pPr eaLnBrk="1" hangingPunct="1">
              <a:lnSpc>
                <a:spcPct val="150000"/>
              </a:lnSpc>
              <a:buFontTx/>
              <a:buNone/>
            </a:pPr>
            <a:r>
              <a:rPr lang="it-IT" altLang="it-IT" dirty="0">
                <a:latin typeface="Comic Sans MS" panose="030F0702030302020204" pitchFamily="66" charset="0"/>
              </a:rPr>
              <a:t>Così, la sera, quando ce n'è bisogno, usiamo le lanterne. Trovo invece che gli edifici sono freschi di costruzione.”</a:t>
            </a:r>
          </a:p>
          <a:p>
            <a:pPr eaLnBrk="1" hangingPunct="1">
              <a:buFontTx/>
              <a:buNone/>
            </a:pPr>
            <a:endParaRPr lang="it-IT" altLang="it-IT" dirty="0" smtClean="0"/>
          </a:p>
          <a:p>
            <a:pPr eaLnBrk="1" hangingPunct="1">
              <a:buFontTx/>
              <a:buNone/>
            </a:pPr>
            <a:r>
              <a:rPr lang="it-IT" altLang="it-IT" dirty="0" smtClean="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96258" name="Picture 3" descr="WFOTOD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413" y="765175"/>
            <a:ext cx="8639175" cy="558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6259" name="Rectangle 4"/>
          <p:cNvSpPr>
            <a:spLocks noChangeArrowheads="1"/>
          </p:cNvSpPr>
          <p:nvPr/>
        </p:nvSpPr>
        <p:spPr bwMode="auto">
          <a:xfrm>
            <a:off x="2155370" y="188913"/>
            <a:ext cx="7881260" cy="400110"/>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2000" dirty="0">
                <a:latin typeface="Arial" panose="020B0604020202020204" pitchFamily="34" charset="0"/>
              </a:rPr>
              <a:t>L’abitazione canonica di p. Tullio come era nel </a:t>
            </a:r>
            <a:r>
              <a:rPr lang="it-IT" altLang="it-IT" sz="2000" dirty="0" smtClean="0">
                <a:latin typeface="Arial" panose="020B0604020202020204" pitchFamily="34" charset="0"/>
              </a:rPr>
              <a:t>1985 (foto d’archivio)</a:t>
            </a:r>
            <a:endParaRPr lang="it-IT" altLang="it-IT" sz="2000"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wipe(left)">
                                      <p:cBhvr>
                                        <p:cTn id="7" dur="2500"/>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body" idx="4294967295"/>
          </p:nvPr>
        </p:nvSpPr>
        <p:spPr>
          <a:xfrm>
            <a:off x="1951038" y="404813"/>
            <a:ext cx="8291512" cy="6119812"/>
          </a:xfrm>
          <a:solidFill>
            <a:srgbClr val="F0F5C1"/>
          </a:solidFill>
          <a:ln>
            <a:solidFill>
              <a:schemeClr val="tx1"/>
            </a:solidFill>
            <a:miter lim="800000"/>
            <a:headEnd/>
            <a:tailEnd/>
          </a:ln>
        </p:spPr>
        <p:txBody>
          <a:bodyPr rtlCol="0">
            <a:normAutofit/>
          </a:bodyPr>
          <a:lstStyle/>
          <a:p>
            <a:pPr marL="0" indent="0" eaLnBrk="1" fontAlgn="auto" hangingPunct="1">
              <a:lnSpc>
                <a:spcPct val="150000"/>
              </a:lnSpc>
              <a:spcAft>
                <a:spcPts val="0"/>
              </a:spcAft>
              <a:buNone/>
              <a:defRPr/>
            </a:pPr>
            <a:r>
              <a:rPr lang="it-IT" altLang="it-IT" dirty="0">
                <a:latin typeface="Arial" panose="020B0604020202020204" pitchFamily="34" charset="0"/>
                <a:cs typeface="Arial" panose="020B0604020202020204" pitchFamily="34" charset="0"/>
              </a:rPr>
              <a:t>Padre Tullio nacque a Sacchetta di Sustinente </a:t>
            </a:r>
            <a:endParaRPr lang="it-IT" altLang="it-IT" dirty="0" smtClean="0">
              <a:latin typeface="Arial" panose="020B0604020202020204" pitchFamily="34" charset="0"/>
              <a:cs typeface="Arial" panose="020B0604020202020204" pitchFamily="34" charset="0"/>
            </a:endParaRPr>
          </a:p>
          <a:p>
            <a:pPr marL="0" indent="0" algn="ctr" eaLnBrk="1" fontAlgn="auto" hangingPunct="1">
              <a:lnSpc>
                <a:spcPct val="150000"/>
              </a:lnSpc>
              <a:spcAft>
                <a:spcPts val="0"/>
              </a:spcAft>
              <a:buFont typeface="Arial" panose="020B0604020202020204" pitchFamily="34" charset="0"/>
              <a:buNone/>
              <a:defRPr/>
            </a:pPr>
            <a:r>
              <a:rPr lang="it-IT" altLang="it-IT" dirty="0" smtClean="0">
                <a:latin typeface="Arial" panose="020B0604020202020204" pitchFamily="34" charset="0"/>
                <a:cs typeface="Arial" panose="020B0604020202020204" pitchFamily="34" charset="0"/>
              </a:rPr>
              <a:t>il </a:t>
            </a:r>
            <a:r>
              <a:rPr lang="it-IT" altLang="it-IT" dirty="0">
                <a:latin typeface="Arial" panose="020B0604020202020204" pitchFamily="34" charset="0"/>
                <a:cs typeface="Arial" panose="020B0604020202020204" pitchFamily="34" charset="0"/>
              </a:rPr>
              <a:t>10 Dicembre </a:t>
            </a:r>
            <a:r>
              <a:rPr lang="it-IT" altLang="it-IT" b="1" dirty="0">
                <a:latin typeface="Arial" panose="020B0604020202020204" pitchFamily="34" charset="0"/>
                <a:cs typeface="Arial" panose="020B0604020202020204" pitchFamily="34" charset="0"/>
              </a:rPr>
              <a:t>1946</a:t>
            </a:r>
            <a:r>
              <a:rPr lang="it-IT" altLang="it-IT" dirty="0">
                <a:latin typeface="Arial" panose="020B0604020202020204" pitchFamily="34" charset="0"/>
                <a:cs typeface="Arial" panose="020B0604020202020204" pitchFamily="34" charset="0"/>
              </a:rPr>
              <a:t>. </a:t>
            </a:r>
            <a:br>
              <a:rPr lang="it-IT" altLang="it-IT" dirty="0">
                <a:latin typeface="Arial" panose="020B0604020202020204" pitchFamily="34" charset="0"/>
                <a:cs typeface="Arial" panose="020B0604020202020204" pitchFamily="34" charset="0"/>
              </a:rPr>
            </a:br>
            <a:r>
              <a:rPr lang="it-IT" altLang="it-IT" dirty="0" smtClean="0">
                <a:latin typeface="Arial" panose="020B0604020202020204" pitchFamily="34" charset="0"/>
                <a:cs typeface="Arial" panose="020B0604020202020204" pitchFamily="34" charset="0"/>
              </a:rPr>
              <a:t>di </a:t>
            </a:r>
            <a:r>
              <a:rPr lang="it-IT" altLang="it-IT" dirty="0">
                <a:latin typeface="Arial" panose="020B0604020202020204" pitchFamily="34" charset="0"/>
                <a:cs typeface="Arial" panose="020B0604020202020204" pitchFamily="34" charset="0"/>
              </a:rPr>
              <a:t>famiglia operaia, perse il padre in tenera età </a:t>
            </a:r>
            <a:endParaRPr lang="it-IT" altLang="it-IT" dirty="0" smtClean="0">
              <a:latin typeface="Arial" panose="020B0604020202020204" pitchFamily="34" charset="0"/>
              <a:cs typeface="Arial" panose="020B0604020202020204" pitchFamily="34" charset="0"/>
            </a:endParaRPr>
          </a:p>
          <a:p>
            <a:pPr marL="0" indent="0" algn="ctr" eaLnBrk="1" fontAlgn="auto" hangingPunct="1">
              <a:lnSpc>
                <a:spcPct val="150000"/>
              </a:lnSpc>
              <a:spcAft>
                <a:spcPts val="0"/>
              </a:spcAft>
              <a:buFont typeface="Arial" panose="020B0604020202020204" pitchFamily="34" charset="0"/>
              <a:buNone/>
              <a:defRPr/>
            </a:pPr>
            <a:r>
              <a:rPr lang="it-IT" altLang="it-IT" dirty="0" smtClean="0">
                <a:latin typeface="Arial" panose="020B0604020202020204" pitchFamily="34" charset="0"/>
                <a:cs typeface="Arial" panose="020B0604020202020204" pitchFamily="34" charset="0"/>
              </a:rPr>
              <a:t>per </a:t>
            </a:r>
            <a:r>
              <a:rPr lang="it-IT" altLang="it-IT" dirty="0">
                <a:latin typeface="Arial" panose="020B0604020202020204" pitchFamily="34" charset="0"/>
                <a:cs typeface="Arial" panose="020B0604020202020204" pitchFamily="34" charset="0"/>
              </a:rPr>
              <a:t>un incidente di lavoro.</a:t>
            </a:r>
          </a:p>
        </p:txBody>
      </p:sp>
      <p:pic>
        <p:nvPicPr>
          <p:cNvPr id="10243" name="Picture 3" descr="img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550" y="3498850"/>
            <a:ext cx="2286000" cy="287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4" descr="img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1950" y="3465513"/>
            <a:ext cx="2201863" cy="287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img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713" y="3498850"/>
            <a:ext cx="2332037" cy="287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3500"/>
                                  </p:stCondLst>
                                  <p:childTnLst>
                                    <p:set>
                                      <p:cBhvr>
                                        <p:cTn id="6" dur="1" fill="hold">
                                          <p:stCondLst>
                                            <p:cond delay="0"/>
                                          </p:stCondLst>
                                        </p:cTn>
                                        <p:tgtEl>
                                          <p:spTgt spid="10244"/>
                                        </p:tgtEl>
                                        <p:attrNameLst>
                                          <p:attrName>style.visibility</p:attrName>
                                        </p:attrNameLst>
                                      </p:cBhvr>
                                      <p:to>
                                        <p:strVal val="visible"/>
                                      </p:to>
                                    </p:set>
                                    <p:animEffect transition="in" filter="circle(out)">
                                      <p:cBhvr>
                                        <p:cTn id="7" dur="2000"/>
                                        <p:tgtEl>
                                          <p:spTgt spid="10244"/>
                                        </p:tgtEl>
                                      </p:cBhvr>
                                    </p:animEffect>
                                  </p:childTnLst>
                                </p:cTn>
                              </p:par>
                            </p:childTnLst>
                          </p:cTn>
                        </p:par>
                        <p:par>
                          <p:cTn id="8" fill="hold" nodeType="withGroup">
                            <p:stCondLst>
                              <p:cond delay="5500"/>
                            </p:stCondLst>
                            <p:childTnLst>
                              <p:par>
                                <p:cTn id="9" presetID="6" presetClass="entr" presetSubtype="32" fill="hold" nodeType="afterEffect">
                                  <p:stCondLst>
                                    <p:cond delay="750"/>
                                  </p:stCondLst>
                                  <p:childTnLst>
                                    <p:set>
                                      <p:cBhvr>
                                        <p:cTn id="10" dur="1" fill="hold">
                                          <p:stCondLst>
                                            <p:cond delay="0"/>
                                          </p:stCondLst>
                                        </p:cTn>
                                        <p:tgtEl>
                                          <p:spTgt spid="10245"/>
                                        </p:tgtEl>
                                        <p:attrNameLst>
                                          <p:attrName>style.visibility</p:attrName>
                                        </p:attrNameLst>
                                      </p:cBhvr>
                                      <p:to>
                                        <p:strVal val="visible"/>
                                      </p:to>
                                    </p:set>
                                    <p:animEffect transition="in" filter="circle(out)">
                                      <p:cBhvr>
                                        <p:cTn id="11" dur="2000"/>
                                        <p:tgtEl>
                                          <p:spTgt spid="10245"/>
                                        </p:tgtEl>
                                      </p:cBhvr>
                                    </p:animEffect>
                                  </p:childTnLst>
                                </p:cTn>
                              </p:par>
                            </p:childTnLst>
                          </p:cTn>
                        </p:par>
                        <p:par>
                          <p:cTn id="12" fill="hold">
                            <p:stCondLst>
                              <p:cond delay="8250"/>
                            </p:stCondLst>
                            <p:childTnLst>
                              <p:par>
                                <p:cTn id="13" presetID="6" presetClass="entr" presetSubtype="32" fill="hold" nodeType="after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circle(out)">
                                      <p:cBhvr>
                                        <p:cTn id="15"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98307" name="Picture 4" descr="WFOTOD 02"/>
          <p:cNvPicPr>
            <a:picLocks noChangeAspect="1" noChangeArrowheads="1"/>
          </p:cNvPicPr>
          <p:nvPr/>
        </p:nvPicPr>
        <p:blipFill rotWithShape="1">
          <a:blip r:embed="rId3">
            <a:extLst>
              <a:ext uri="{28A0092B-C50C-407E-A947-70E740481C1C}">
                <a14:useLocalDpi xmlns:a14="http://schemas.microsoft.com/office/drawing/2010/main" val="0"/>
              </a:ext>
            </a:extLst>
          </a:blip>
          <a:srcRect l="3324" t="3684" b="4222"/>
          <a:stretch/>
        </p:blipFill>
        <p:spPr bwMode="auto">
          <a:xfrm>
            <a:off x="1919982" y="728700"/>
            <a:ext cx="8352036" cy="540060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02402" name="Rectangle 3"/>
          <p:cNvSpPr>
            <a:spLocks noChangeArrowheads="1"/>
          </p:cNvSpPr>
          <p:nvPr/>
        </p:nvSpPr>
        <p:spPr bwMode="auto">
          <a:xfrm>
            <a:off x="1798638" y="476672"/>
            <a:ext cx="8789907" cy="400110"/>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2000" dirty="0">
                <a:latin typeface="Arial" panose="020B0604020202020204" pitchFamily="34" charset="0"/>
              </a:rPr>
              <a:t>La chiesa parrocchiale di </a:t>
            </a:r>
            <a:r>
              <a:rPr lang="it-IT" altLang="it-IT" sz="2000" dirty="0" err="1">
                <a:latin typeface="Arial" panose="020B0604020202020204" pitchFamily="34" charset="0"/>
              </a:rPr>
              <a:t>Tulunan</a:t>
            </a:r>
            <a:r>
              <a:rPr lang="it-IT" altLang="it-IT" sz="2000" dirty="0">
                <a:latin typeface="Arial" panose="020B0604020202020204" pitchFamily="34" charset="0"/>
              </a:rPr>
              <a:t> come era nel 1985, ora non più </a:t>
            </a:r>
            <a:r>
              <a:rPr lang="it-IT" altLang="it-IT" sz="2000" dirty="0" smtClean="0">
                <a:latin typeface="Arial" panose="020B0604020202020204" pitchFamily="34" charset="0"/>
              </a:rPr>
              <a:t>esistente</a:t>
            </a:r>
            <a:r>
              <a:rPr lang="it-IT" altLang="it-IT" sz="2000" dirty="0">
                <a:latin typeface="Arial" panose="020B0604020202020204" pitchFamily="34" charset="0"/>
              </a:rPr>
              <a:t>.</a:t>
            </a:r>
          </a:p>
        </p:txBody>
      </p:sp>
      <p:pic>
        <p:nvPicPr>
          <p:cNvPr id="102403" name="Picture 4" descr="02  p"/>
          <p:cNvPicPr>
            <a:picLocks noChangeAspect="1" noChangeArrowheads="1"/>
          </p:cNvPicPr>
          <p:nvPr/>
        </p:nvPicPr>
        <p:blipFill rotWithShape="1">
          <a:blip r:embed="rId3">
            <a:extLst>
              <a:ext uri="{28A0092B-C50C-407E-A947-70E740481C1C}">
                <a14:useLocalDpi xmlns:a14="http://schemas.microsoft.com/office/drawing/2010/main" val="0"/>
              </a:ext>
            </a:extLst>
          </a:blip>
          <a:srcRect b="17415"/>
          <a:stretch/>
        </p:blipFill>
        <p:spPr bwMode="auto">
          <a:xfrm>
            <a:off x="1935646" y="1124880"/>
            <a:ext cx="8320708" cy="460824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wipe(left)">
                                      <p:cBhvr>
                                        <p:cTn id="7" dur="275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body" idx="4294967295"/>
          </p:nvPr>
        </p:nvSpPr>
        <p:spPr>
          <a:xfrm>
            <a:off x="983717" y="369094"/>
            <a:ext cx="10224566" cy="6119812"/>
          </a:xfrm>
          <a:solidFill>
            <a:srgbClr val="F0F5C1"/>
          </a:solidFill>
          <a:ln>
            <a:solidFill>
              <a:schemeClr val="tx1"/>
            </a:solidFill>
            <a:miter lim="800000"/>
            <a:headEnd/>
            <a:tailEnd/>
          </a:ln>
        </p:spPr>
        <p:txBody>
          <a:bodyPr/>
          <a:lstStyle/>
          <a:p>
            <a:pPr eaLnBrk="1" hangingPunct="1">
              <a:buFontTx/>
              <a:buNone/>
            </a:pPr>
            <a:endParaRPr lang="it-IT" altLang="it-IT" dirty="0" smtClean="0"/>
          </a:p>
          <a:p>
            <a:pPr eaLnBrk="1" hangingPunct="1">
              <a:lnSpc>
                <a:spcPct val="150000"/>
              </a:lnSpc>
              <a:buFontTx/>
              <a:buNone/>
            </a:pPr>
            <a:r>
              <a:rPr lang="it-IT" altLang="it-IT" dirty="0" smtClean="0">
                <a:latin typeface="Arial" panose="020B0604020202020204" pitchFamily="34" charset="0"/>
                <a:cs typeface="Arial" panose="020B0604020202020204" pitchFamily="34" charset="0"/>
              </a:rPr>
              <a:t>La vecchia chiesa e l’abitazione in legno di p. Tullio non ci sono più! Sono state demolite agli inizi del 2000 perché troppo piccole e insicure. </a:t>
            </a:r>
          </a:p>
          <a:p>
            <a:pPr eaLnBrk="1" hangingPunct="1">
              <a:buFontTx/>
              <a:buNone/>
            </a:pPr>
            <a:endParaRPr lang="it-IT" altLang="it-IT" dirty="0" smtClean="0"/>
          </a:p>
          <a:p>
            <a:pPr eaLnBrk="1" hangingPunct="1">
              <a:lnSpc>
                <a:spcPct val="150000"/>
              </a:lnSpc>
            </a:pPr>
            <a:r>
              <a:rPr lang="it-IT" altLang="it-IT" dirty="0" smtClean="0">
                <a:latin typeface="Arial" panose="020B0604020202020204" pitchFamily="34" charset="0"/>
                <a:cs typeface="Arial" panose="020B0604020202020204" pitchFamily="34" charset="0"/>
              </a:rPr>
              <a:t>Oggi, nella fiorente parrocchia di </a:t>
            </a:r>
            <a:r>
              <a:rPr lang="it-IT" altLang="it-IT" dirty="0" err="1" smtClean="0">
                <a:latin typeface="Arial" panose="020B0604020202020204" pitchFamily="34" charset="0"/>
                <a:cs typeface="Arial" panose="020B0604020202020204" pitchFamily="34" charset="0"/>
              </a:rPr>
              <a:t>Tulunan</a:t>
            </a:r>
            <a:r>
              <a:rPr lang="it-IT" altLang="it-IT" dirty="0" smtClean="0">
                <a:latin typeface="Arial" panose="020B0604020202020204" pitchFamily="34" charset="0"/>
                <a:cs typeface="Arial" panose="020B0604020202020204" pitchFamily="34" charset="0"/>
              </a:rPr>
              <a:t>, presta servizio un parroco filippino, sacerdote diocesano. Segno che questa comunità cresce da sola, senza bisogno della continua presenza di missionari stranieri.</a:t>
            </a:r>
          </a:p>
          <a:p>
            <a:pPr eaLnBrk="1" hangingPunct="1"/>
            <a:endParaRPr lang="it-IT" altLang="it-IT"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body" idx="4294967295"/>
          </p:nvPr>
        </p:nvSpPr>
        <p:spPr>
          <a:xfrm>
            <a:off x="947738" y="458776"/>
            <a:ext cx="10296525" cy="5940449"/>
          </a:xfrm>
          <a:solidFill>
            <a:srgbClr val="F0F5C1"/>
          </a:solidFill>
          <a:ln>
            <a:solidFill>
              <a:schemeClr val="tx1"/>
            </a:solidFill>
            <a:miter lim="800000"/>
            <a:headEnd/>
            <a:tailEnd/>
          </a:ln>
        </p:spPr>
        <p:txBody>
          <a:bodyPr/>
          <a:lstStyle/>
          <a:p>
            <a:pPr eaLnBrk="1" hangingPunct="1">
              <a:lnSpc>
                <a:spcPct val="150000"/>
              </a:lnSpc>
              <a:buFontTx/>
              <a:buNone/>
            </a:pPr>
            <a:r>
              <a:rPr lang="it-IT" altLang="it-IT" dirty="0" smtClean="0">
                <a:latin typeface="Arial" panose="020B0604020202020204" pitchFamily="34" charset="0"/>
                <a:cs typeface="Arial" panose="020B0604020202020204" pitchFamily="34" charset="0"/>
              </a:rPr>
              <a:t>Il 12 giugno 1984 (festa nazionale dell’indipendenza) P. Tullio, all’età di 37 anni, fa il suo ingresso ufficiale a </a:t>
            </a:r>
            <a:r>
              <a:rPr lang="it-IT" altLang="it-IT" dirty="0" err="1" smtClean="0">
                <a:latin typeface="Arial" panose="020B0604020202020204" pitchFamily="34" charset="0"/>
                <a:cs typeface="Arial" panose="020B0604020202020204" pitchFamily="34" charset="0"/>
              </a:rPr>
              <a:t>Tulunan</a:t>
            </a:r>
            <a:r>
              <a:rPr lang="it-IT" altLang="it-IT" dirty="0" smtClean="0">
                <a:latin typeface="Arial" panose="020B0604020202020204" pitchFamily="34" charset="0"/>
                <a:cs typeface="Arial" panose="020B0604020202020204" pitchFamily="34" charset="0"/>
              </a:rPr>
              <a:t> a fianco del noto p. Peter Geremia. </a:t>
            </a:r>
          </a:p>
          <a:p>
            <a:pPr eaLnBrk="1" hangingPunct="1">
              <a:lnSpc>
                <a:spcPct val="150000"/>
              </a:lnSpc>
            </a:pPr>
            <a:r>
              <a:rPr lang="it-IT" altLang="it-IT" dirty="0" smtClean="0">
                <a:latin typeface="Arial" panose="020B0604020202020204" pitchFamily="34" charset="0"/>
                <a:cs typeface="Arial" panose="020B0604020202020204" pitchFamily="34" charset="0"/>
              </a:rPr>
              <a:t>All’amico don Giuseppe Bergamaschi scriverà: </a:t>
            </a:r>
          </a:p>
          <a:p>
            <a:pPr eaLnBrk="1" hangingPunct="1">
              <a:lnSpc>
                <a:spcPct val="150000"/>
              </a:lnSpc>
              <a:buFontTx/>
              <a:buNone/>
            </a:pPr>
            <a:r>
              <a:rPr lang="it-IT" altLang="it-IT" b="1" dirty="0" smtClean="0">
                <a:latin typeface="Comic Sans MS" panose="030F0702030302020204" pitchFamily="66" charset="0"/>
              </a:rPr>
              <a:t>« Spero che questo giorno sia di buono auspicio per la mia missione e per il popolo filippino ».</a:t>
            </a:r>
            <a:r>
              <a:rPr lang="it-IT" altLang="it-IT" b="1" dirty="0" smtClean="0"/>
              <a:t> </a:t>
            </a:r>
          </a:p>
          <a:p>
            <a:pPr eaLnBrk="1" hangingPunct="1">
              <a:lnSpc>
                <a:spcPct val="150000"/>
              </a:lnSpc>
              <a:buFontTx/>
              <a:buNone/>
            </a:pPr>
            <a:r>
              <a:rPr lang="it-IT" altLang="it-IT" dirty="0" smtClean="0"/>
              <a:t>Non avrebbe mai immaginato che dopo solo dieci mesi, il suo sangue offerto per la pace sarebbe diventato un simbolo.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body" idx="4294967295"/>
          </p:nvPr>
        </p:nvSpPr>
        <p:spPr>
          <a:xfrm>
            <a:off x="1199457" y="333375"/>
            <a:ext cx="10297144" cy="6191250"/>
          </a:xfrm>
          <a:solidFill>
            <a:srgbClr val="F0F5C1"/>
          </a:solidFill>
          <a:ln>
            <a:solidFill>
              <a:schemeClr val="tx1"/>
            </a:solidFill>
            <a:miter lim="800000"/>
            <a:headEnd/>
            <a:tailEnd/>
          </a:ln>
        </p:spPr>
        <p:txBody>
          <a:bodyPr rtlCol="0">
            <a:normAutofit/>
          </a:bodyPr>
          <a:lstStyle/>
          <a:p>
            <a:pPr eaLnBrk="1" fontAlgn="auto" hangingPunct="1">
              <a:lnSpc>
                <a:spcPct val="150000"/>
              </a:lnSpc>
              <a:spcAft>
                <a:spcPts val="0"/>
              </a:spcAft>
              <a:defRPr/>
            </a:pPr>
            <a:r>
              <a:rPr lang="it-IT" altLang="it-IT" sz="2400" dirty="0">
                <a:latin typeface="Arial" panose="020B0604020202020204" pitchFamily="34" charset="0"/>
                <a:cs typeface="Arial" panose="020B0604020202020204" pitchFamily="34" charset="0"/>
              </a:rPr>
              <a:t>P. Geremia afferma: </a:t>
            </a:r>
          </a:p>
          <a:p>
            <a:pPr eaLnBrk="1" fontAlgn="auto" hangingPunct="1">
              <a:lnSpc>
                <a:spcPct val="150000"/>
              </a:lnSpc>
              <a:spcAft>
                <a:spcPts val="0"/>
              </a:spcAft>
              <a:buFontTx/>
              <a:buNone/>
              <a:defRPr/>
            </a:pPr>
            <a:r>
              <a:rPr lang="it-IT" altLang="it-IT" sz="2400" dirty="0">
                <a:latin typeface="Arial" panose="020B0604020202020204" pitchFamily="34" charset="0"/>
                <a:cs typeface="Arial" panose="020B0604020202020204" pitchFamily="34" charset="0"/>
              </a:rPr>
              <a:t>« Era l’uomo della riconciliazione e andava bene in una situazione drammatica come quella della mia pericolosa parrocchia [...] Parlava con umiltà, per cui non suscitava nessuna reazione nonostante il carattere dei filippini. </a:t>
            </a:r>
            <a:r>
              <a:rPr lang="it-IT" altLang="it-IT" sz="2400" dirty="0" smtClean="0">
                <a:latin typeface="Arial" panose="020B0604020202020204" pitchFamily="34" charset="0"/>
                <a:cs typeface="Arial" panose="020B0604020202020204" pitchFamily="34" charset="0"/>
              </a:rPr>
              <a:t>(…)».</a:t>
            </a:r>
            <a:endParaRPr lang="it-IT" altLang="it-IT" sz="2400" dirty="0">
              <a:latin typeface="Arial" panose="020B0604020202020204" pitchFamily="34" charset="0"/>
              <a:cs typeface="Arial" panose="020B0604020202020204" pitchFamily="34" charset="0"/>
            </a:endParaRPr>
          </a:p>
          <a:p>
            <a:pPr eaLnBrk="1" fontAlgn="auto" hangingPunct="1">
              <a:lnSpc>
                <a:spcPct val="150000"/>
              </a:lnSpc>
              <a:spcAft>
                <a:spcPts val="0"/>
              </a:spcAft>
              <a:defRPr/>
            </a:pPr>
            <a:endParaRPr lang="it-IT" altLang="it-IT" sz="800" dirty="0">
              <a:latin typeface="Arial" panose="020B0604020202020204" pitchFamily="34" charset="0"/>
              <a:cs typeface="Arial" panose="020B0604020202020204" pitchFamily="34" charset="0"/>
            </a:endParaRPr>
          </a:p>
          <a:p>
            <a:pPr eaLnBrk="1" fontAlgn="auto" hangingPunct="1">
              <a:lnSpc>
                <a:spcPct val="150000"/>
              </a:lnSpc>
              <a:spcAft>
                <a:spcPts val="0"/>
              </a:spcAft>
              <a:defRPr/>
            </a:pPr>
            <a:r>
              <a:rPr lang="it-IT" altLang="it-IT" sz="2400" dirty="0">
                <a:latin typeface="Arial" panose="020B0604020202020204" pitchFamily="34" charset="0"/>
                <a:cs typeface="Arial" panose="020B0604020202020204" pitchFamily="34" charset="0"/>
              </a:rPr>
              <a:t>P. Carzedda (</a:t>
            </a:r>
            <a:r>
              <a:rPr lang="it-IT" altLang="it-IT" sz="2400" b="1" dirty="0">
                <a:latin typeface="Arial" panose="020B0604020202020204" pitchFamily="34" charset="0"/>
                <a:cs typeface="Arial" panose="020B0604020202020204" pitchFamily="34" charset="0"/>
              </a:rPr>
              <a:t>ucciso</a:t>
            </a:r>
            <a:r>
              <a:rPr lang="it-IT" altLang="it-IT" sz="2400" dirty="0">
                <a:latin typeface="Arial" panose="020B0604020202020204" pitchFamily="34" charset="0"/>
                <a:cs typeface="Arial" panose="020B0604020202020204" pitchFamily="34" charset="0"/>
              </a:rPr>
              <a:t> nel 1992) scrisse di lui: </a:t>
            </a:r>
          </a:p>
          <a:p>
            <a:pPr eaLnBrk="1" fontAlgn="auto" hangingPunct="1">
              <a:lnSpc>
                <a:spcPct val="150000"/>
              </a:lnSpc>
              <a:spcAft>
                <a:spcPts val="0"/>
              </a:spcAft>
              <a:buFontTx/>
              <a:buNone/>
              <a:defRPr/>
            </a:pPr>
            <a:r>
              <a:rPr lang="it-IT" altLang="it-IT" sz="2400" dirty="0">
                <a:latin typeface="Arial" panose="020B0604020202020204" pitchFamily="34" charset="0"/>
                <a:cs typeface="Arial" panose="020B0604020202020204" pitchFamily="34" charset="0"/>
              </a:rPr>
              <a:t>« Non voleva dare giudizi, era molto prudente e questo mi aveva impressionato molto bene; in una situazione come quella di </a:t>
            </a:r>
            <a:r>
              <a:rPr lang="it-IT" altLang="it-IT" sz="2400" dirty="0" err="1">
                <a:latin typeface="Arial" panose="020B0604020202020204" pitchFamily="34" charset="0"/>
                <a:cs typeface="Arial" panose="020B0604020202020204" pitchFamily="34" charset="0"/>
              </a:rPr>
              <a:t>Tulunan</a:t>
            </a:r>
            <a:r>
              <a:rPr lang="it-IT" altLang="it-IT" sz="2400" dirty="0">
                <a:latin typeface="Arial" panose="020B0604020202020204" pitchFamily="34" charset="0"/>
                <a:cs typeface="Arial" panose="020B0604020202020204" pitchFamily="34" charset="0"/>
              </a:rPr>
              <a:t> era l’uomo giusto, un portatore di pace».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08546" name="Picture 3" descr="z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573" y="908720"/>
            <a:ext cx="8732855" cy="561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8547" name="Rectangle 4"/>
          <p:cNvSpPr>
            <a:spLocks noChangeArrowheads="1"/>
          </p:cNvSpPr>
          <p:nvPr/>
        </p:nvSpPr>
        <p:spPr bwMode="auto">
          <a:xfrm>
            <a:off x="3309938" y="332656"/>
            <a:ext cx="5572125" cy="396875"/>
          </a:xfrm>
          <a:prstGeom prst="rect">
            <a:avLst/>
          </a:prstGeom>
          <a:solidFill>
            <a:schemeClr val="bg1"/>
          </a:solidFill>
          <a:ln>
            <a:noFill/>
          </a:ln>
          <a:effectLs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2000" dirty="0">
                <a:latin typeface="Arial" panose="020B0604020202020204" pitchFamily="34" charset="0"/>
              </a:rPr>
              <a:t>Don Giuseppe Bergamaschi e p. Peter Geremia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10594" name="Rectangle 3"/>
          <p:cNvSpPr>
            <a:spLocks noChangeArrowheads="1"/>
          </p:cNvSpPr>
          <p:nvPr/>
        </p:nvSpPr>
        <p:spPr bwMode="auto">
          <a:xfrm>
            <a:off x="3049044" y="476672"/>
            <a:ext cx="6093912" cy="400110"/>
          </a:xfrm>
          <a:prstGeom prst="rect">
            <a:avLst/>
          </a:prstGeom>
          <a:solidFill>
            <a:schemeClr val="bg1"/>
          </a:solidFill>
          <a:ln>
            <a:noFill/>
          </a:ln>
          <a:effectLs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r>
              <a:rPr lang="it-IT" altLang="it-IT" sz="2000" dirty="0">
                <a:latin typeface="Arial" panose="020B0604020202020204" pitchFamily="34" charset="0"/>
              </a:rPr>
              <a:t>P. Peter Geremia in una foto del </a:t>
            </a:r>
            <a:r>
              <a:rPr lang="it-IT" altLang="it-IT" sz="2000" dirty="0" smtClean="0">
                <a:latin typeface="Arial" panose="020B0604020202020204" pitchFamily="34" charset="0"/>
              </a:rPr>
              <a:t>2001 nelle Filippine</a:t>
            </a:r>
            <a:endParaRPr lang="it-IT" altLang="it-IT" sz="2000" dirty="0">
              <a:latin typeface="Arial" panose="020B0604020202020204" pitchFamily="34" charset="0"/>
            </a:endParaRPr>
          </a:p>
        </p:txBody>
      </p:sp>
      <p:pic>
        <p:nvPicPr>
          <p:cNvPr id="110595" name="Picture 4" descr="- P"/>
          <p:cNvPicPr>
            <a:picLocks noChangeAspect="1" noChangeArrowheads="1"/>
          </p:cNvPicPr>
          <p:nvPr/>
        </p:nvPicPr>
        <p:blipFill rotWithShape="1">
          <a:blip r:embed="rId3">
            <a:extLst>
              <a:ext uri="{28A0092B-C50C-407E-A947-70E740481C1C}">
                <a14:useLocalDpi xmlns:a14="http://schemas.microsoft.com/office/drawing/2010/main" val="0"/>
              </a:ext>
            </a:extLst>
          </a:blip>
          <a:srcRect t="23992"/>
          <a:stretch/>
        </p:blipFill>
        <p:spPr bwMode="auto">
          <a:xfrm>
            <a:off x="2063750" y="1377132"/>
            <a:ext cx="3638550" cy="41037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9573" name="Picture 5" descr="- 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064" y="1124744"/>
            <a:ext cx="3530600" cy="54022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2250"/>
                                  </p:stCondLst>
                                  <p:childTnLst>
                                    <p:set>
                                      <p:cBhvr>
                                        <p:cTn id="6" dur="1" fill="hold">
                                          <p:stCondLst>
                                            <p:cond delay="0"/>
                                          </p:stCondLst>
                                        </p:cTn>
                                        <p:tgtEl>
                                          <p:spTgt spid="109573"/>
                                        </p:tgtEl>
                                        <p:attrNameLst>
                                          <p:attrName>style.visibility</p:attrName>
                                        </p:attrNameLst>
                                      </p:cBhvr>
                                      <p:to>
                                        <p:strVal val="visible"/>
                                      </p:to>
                                    </p:set>
                                    <p:animEffect transition="in" filter="circle(out)">
                                      <p:cBhvr>
                                        <p:cTn id="7" dur="2000"/>
                                        <p:tgtEl>
                                          <p:spTgt spid="109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12642" name="Picture 3" descr="-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251" y="873000"/>
            <a:ext cx="8437499" cy="5112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body" idx="4294967295"/>
          </p:nvPr>
        </p:nvSpPr>
        <p:spPr>
          <a:xfrm>
            <a:off x="1981200" y="1520825"/>
            <a:ext cx="8229600" cy="3816350"/>
          </a:xfrm>
          <a:solidFill>
            <a:srgbClr val="F0F5C1"/>
          </a:solidFill>
          <a:ln>
            <a:solidFill>
              <a:schemeClr val="tx1"/>
            </a:solidFill>
            <a:miter lim="800000"/>
            <a:headEnd/>
            <a:tailEnd/>
          </a:ln>
        </p:spPr>
        <p:txBody>
          <a:bodyPr rtlCol="0">
            <a:normAutofit lnSpcReduction="10000"/>
          </a:bodyPr>
          <a:lstStyle/>
          <a:p>
            <a:pPr eaLnBrk="1" fontAlgn="auto" hangingPunct="1">
              <a:spcAft>
                <a:spcPts val="0"/>
              </a:spcAft>
              <a:defRPr/>
            </a:pPr>
            <a:endParaRPr lang="it-IT" altLang="it-IT" dirty="0"/>
          </a:p>
          <a:p>
            <a:pPr eaLnBrk="1" fontAlgn="auto" hangingPunct="1">
              <a:lnSpc>
                <a:spcPct val="150000"/>
              </a:lnSpc>
              <a:spcAft>
                <a:spcPts val="0"/>
              </a:spcAft>
              <a:defRPr/>
            </a:pPr>
            <a:r>
              <a:rPr lang="it-IT" altLang="it-IT" dirty="0">
                <a:latin typeface="Arial" panose="020B0604020202020204" pitchFamily="34" charset="0"/>
                <a:cs typeface="Arial" panose="020B0604020202020204" pitchFamily="34" charset="0"/>
              </a:rPr>
              <a:t>A </a:t>
            </a:r>
            <a:r>
              <a:rPr lang="it-IT" altLang="it-IT" dirty="0" err="1">
                <a:latin typeface="Arial" panose="020B0604020202020204" pitchFamily="34" charset="0"/>
                <a:cs typeface="Arial" panose="020B0604020202020204" pitchFamily="34" charset="0"/>
              </a:rPr>
              <a:t>Tulunan</a:t>
            </a:r>
            <a:r>
              <a:rPr lang="it-IT" altLang="it-IT" dirty="0">
                <a:latin typeface="Arial" panose="020B0604020202020204" pitchFamily="34" charset="0"/>
                <a:cs typeface="Arial" panose="020B0604020202020204" pitchFamily="34" charset="0"/>
              </a:rPr>
              <a:t> si racconta di p. Tullio che imboccava e lavava gli anziani ammalati. </a:t>
            </a:r>
          </a:p>
          <a:p>
            <a:pPr eaLnBrk="1" fontAlgn="auto" hangingPunct="1">
              <a:lnSpc>
                <a:spcPct val="150000"/>
              </a:lnSpc>
              <a:spcAft>
                <a:spcPts val="0"/>
              </a:spcAft>
              <a:buFontTx/>
              <a:buNone/>
              <a:defRPr/>
            </a:pPr>
            <a:r>
              <a:rPr lang="it-IT" altLang="it-IT" dirty="0">
                <a:latin typeface="Arial" panose="020B0604020202020204" pitchFamily="34" charset="0"/>
                <a:cs typeface="Arial" panose="020B0604020202020204" pitchFamily="34" charset="0"/>
              </a:rPr>
              <a:t>Non era uno che amava mettersi in mostra, molti si meravigliavano della sua umiltà, insolita per un occidentale...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idx="1"/>
          </p:nvPr>
        </p:nvSpPr>
        <p:spPr>
          <a:xfrm>
            <a:off x="1790874" y="1016733"/>
            <a:ext cx="8610253" cy="4824535"/>
          </a:xfrm>
          <a:solidFill>
            <a:srgbClr val="F0F5C1"/>
          </a:solidFill>
          <a:ln>
            <a:solidFill>
              <a:schemeClr val="tx1"/>
            </a:solidFill>
            <a:miter lim="800000"/>
            <a:headEnd/>
            <a:tailEnd/>
          </a:ln>
        </p:spPr>
        <p:txBody>
          <a:bodyPr/>
          <a:lstStyle/>
          <a:p>
            <a:pPr algn="ctr" eaLnBrk="1" hangingPunct="1">
              <a:lnSpc>
                <a:spcPct val="150000"/>
              </a:lnSpc>
              <a:buFontTx/>
              <a:buNone/>
            </a:pPr>
            <a:r>
              <a:rPr lang="it-IT" altLang="it-IT" dirty="0" smtClean="0"/>
              <a:t/>
            </a:r>
            <a:br>
              <a:rPr lang="it-IT" altLang="it-IT" dirty="0" smtClean="0"/>
            </a:br>
            <a:r>
              <a:rPr lang="it-IT" altLang="it-IT" sz="3600" b="1" dirty="0" smtClean="0"/>
              <a:t>Il 23 febbraio 1985</a:t>
            </a:r>
            <a:r>
              <a:rPr lang="it-IT" altLang="it-IT" sz="3600" dirty="0" smtClean="0"/>
              <a:t> </a:t>
            </a:r>
          </a:p>
          <a:p>
            <a:pPr algn="ctr" eaLnBrk="1" hangingPunct="1">
              <a:lnSpc>
                <a:spcPct val="150000"/>
              </a:lnSpc>
              <a:buFontTx/>
              <a:buNone/>
            </a:pPr>
            <a:r>
              <a:rPr lang="it-IT" altLang="it-IT" sz="3600" dirty="0" smtClean="0"/>
              <a:t>p. Tullio diventò parroco di </a:t>
            </a:r>
            <a:r>
              <a:rPr lang="it-IT" altLang="it-IT" sz="3600" dirty="0" err="1" smtClean="0"/>
              <a:t>Tulunan</a:t>
            </a:r>
            <a:r>
              <a:rPr lang="it-IT" altLang="it-IT" sz="3600" dirty="0" smtClean="0"/>
              <a:t> </a:t>
            </a:r>
          </a:p>
          <a:p>
            <a:pPr algn="ctr" eaLnBrk="1" hangingPunct="1">
              <a:lnSpc>
                <a:spcPct val="150000"/>
              </a:lnSpc>
              <a:buFontTx/>
              <a:buNone/>
            </a:pPr>
            <a:r>
              <a:rPr lang="it-IT" altLang="it-IT" sz="3600" dirty="0" smtClean="0"/>
              <a:t>al posto di Padre Peter.</a:t>
            </a:r>
            <a:r>
              <a:rPr lang="it-IT" altLang="it-IT" b="1" dirty="0" smtClean="0"/>
              <a:t> </a:t>
            </a:r>
            <a:endParaRPr lang="it-IT" altLang="it-IT"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58000">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2290" name="Picture 3" descr="- tullio sec 019"/>
          <p:cNvPicPr>
            <a:picLocks noChangeAspect="1" noChangeArrowheads="1"/>
          </p:cNvPicPr>
          <p:nvPr/>
        </p:nvPicPr>
        <p:blipFill rotWithShape="1">
          <a:blip r:embed="rId2">
            <a:extLst>
              <a:ext uri="{28A0092B-C50C-407E-A947-70E740481C1C}">
                <a14:useLocalDpi xmlns:a14="http://schemas.microsoft.com/office/drawing/2010/main" val="0"/>
              </a:ext>
            </a:extLst>
          </a:blip>
          <a:srcRect l="4325" t="3750"/>
          <a:stretch/>
        </p:blipFill>
        <p:spPr bwMode="auto">
          <a:xfrm>
            <a:off x="1948049" y="836712"/>
            <a:ext cx="8295903" cy="55434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291" name="Rectangle 4"/>
          <p:cNvSpPr>
            <a:spLocks noChangeArrowheads="1"/>
          </p:cNvSpPr>
          <p:nvPr/>
        </p:nvSpPr>
        <p:spPr bwMode="auto">
          <a:xfrm>
            <a:off x="2880408" y="188640"/>
            <a:ext cx="6431184" cy="461665"/>
          </a:xfrm>
          <a:prstGeom prst="rect">
            <a:avLst/>
          </a:prstGeom>
          <a:solidFill>
            <a:srgbClr val="FFFFCC"/>
          </a:solidFill>
          <a:ln>
            <a:noFill/>
          </a:ln>
          <a:effectLs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Tx/>
              <a:buNone/>
            </a:pPr>
            <a:r>
              <a:rPr lang="it-IT" altLang="it-IT" sz="2400" b="1" dirty="0">
                <a:latin typeface="Arial" panose="020B0604020202020204" pitchFamily="34" charset="0"/>
              </a:rPr>
              <a:t>La casa dove abitava Tullio </a:t>
            </a:r>
            <a:r>
              <a:rPr lang="it-IT" altLang="it-IT" sz="2400" b="1" dirty="0" smtClean="0">
                <a:latin typeface="Arial" panose="020B0604020202020204" pitchFamily="34" charset="0"/>
              </a:rPr>
              <a:t>(oggi </a:t>
            </a:r>
            <a:r>
              <a:rPr lang="it-IT" altLang="it-IT" sz="2400" b="1" dirty="0">
                <a:latin typeface="Arial" panose="020B0604020202020204" pitchFamily="34" charset="0"/>
              </a:rPr>
              <a:t>demolita)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22726">
              <a:schemeClr val="tx1"/>
            </a:gs>
            <a:gs pos="0">
              <a:schemeClr val="tx1"/>
            </a:gs>
            <a:gs pos="55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16738" name="Picture 3" descr="01 P"/>
          <p:cNvPicPr>
            <a:picLocks noChangeAspect="1" noChangeArrowheads="1"/>
          </p:cNvPicPr>
          <p:nvPr/>
        </p:nvPicPr>
        <p:blipFill rotWithShape="1">
          <a:blip r:embed="rId2">
            <a:extLst>
              <a:ext uri="{28A0092B-C50C-407E-A947-70E740481C1C}">
                <a14:useLocalDpi xmlns:a14="http://schemas.microsoft.com/office/drawing/2010/main" val="0"/>
              </a:ext>
            </a:extLst>
          </a:blip>
          <a:srcRect t="11242" b="4991"/>
          <a:stretch/>
        </p:blipFill>
        <p:spPr bwMode="auto">
          <a:xfrm>
            <a:off x="2101056" y="1016732"/>
            <a:ext cx="7989888" cy="48245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body" idx="4294967295"/>
          </p:nvPr>
        </p:nvSpPr>
        <p:spPr>
          <a:xfrm>
            <a:off x="1595438" y="765175"/>
            <a:ext cx="9001125" cy="5327650"/>
          </a:xfrm>
          <a:solidFill>
            <a:srgbClr val="F0F5C1"/>
          </a:solidFill>
          <a:ln>
            <a:solidFill>
              <a:schemeClr val="tx1"/>
            </a:solidFill>
            <a:miter lim="800000"/>
            <a:headEnd/>
            <a:tailEnd/>
          </a:ln>
        </p:spPr>
        <p:txBody>
          <a:bodyPr rtlCol="0">
            <a:normAutofit fontScale="92500" lnSpcReduction="10000"/>
          </a:bodyPr>
          <a:lstStyle/>
          <a:p>
            <a:pPr algn="ctr" eaLnBrk="1" fontAlgn="auto" hangingPunct="1">
              <a:spcAft>
                <a:spcPts val="0"/>
              </a:spcAft>
              <a:buFontTx/>
              <a:buNone/>
              <a:defRPr/>
            </a:pPr>
            <a:endParaRPr lang="it-IT" altLang="it-IT" dirty="0"/>
          </a:p>
          <a:p>
            <a:pPr algn="ctr" eaLnBrk="1" fontAlgn="auto" hangingPunct="1">
              <a:spcAft>
                <a:spcPts val="0"/>
              </a:spcAft>
              <a:buFontTx/>
              <a:buNone/>
              <a:defRPr/>
            </a:pPr>
            <a:endParaRPr lang="it-IT" altLang="it-IT" dirty="0"/>
          </a:p>
          <a:p>
            <a:pPr algn="ctr" eaLnBrk="1" fontAlgn="auto" hangingPunct="1">
              <a:lnSpc>
                <a:spcPct val="150000"/>
              </a:lnSpc>
              <a:spcAft>
                <a:spcPts val="0"/>
              </a:spcAft>
              <a:buFontTx/>
              <a:buNone/>
              <a:defRPr/>
            </a:pPr>
            <a:r>
              <a:rPr lang="it-IT" altLang="it-IT" sz="3500" dirty="0" smtClean="0">
                <a:latin typeface="Arial" panose="020B0604020202020204" pitchFamily="34" charset="0"/>
                <a:cs typeface="Arial" panose="020B0604020202020204" pitchFamily="34" charset="0"/>
              </a:rPr>
              <a:t>Giovedì </a:t>
            </a:r>
            <a:r>
              <a:rPr lang="it-IT" altLang="it-IT" sz="3500" dirty="0">
                <a:latin typeface="Arial" panose="020B0604020202020204" pitchFamily="34" charset="0"/>
                <a:cs typeface="Arial" panose="020B0604020202020204" pitchFamily="34" charset="0"/>
              </a:rPr>
              <a:t>11 aprile </a:t>
            </a:r>
            <a:r>
              <a:rPr lang="it-IT" altLang="it-IT" sz="3500" dirty="0" smtClean="0">
                <a:latin typeface="Arial" panose="020B0604020202020204" pitchFamily="34" charset="0"/>
                <a:cs typeface="Arial" panose="020B0604020202020204" pitchFamily="34" charset="0"/>
              </a:rPr>
              <a:t>1985</a:t>
            </a:r>
          </a:p>
          <a:p>
            <a:pPr algn="ctr" eaLnBrk="1" fontAlgn="auto" hangingPunct="1">
              <a:lnSpc>
                <a:spcPct val="150000"/>
              </a:lnSpc>
              <a:spcAft>
                <a:spcPts val="0"/>
              </a:spcAft>
              <a:buFontTx/>
              <a:buNone/>
              <a:defRPr/>
            </a:pPr>
            <a:r>
              <a:rPr lang="it-IT" altLang="it-IT" sz="3500" dirty="0" smtClean="0">
                <a:latin typeface="Arial" panose="020B0604020202020204" pitchFamily="34" charset="0"/>
                <a:cs typeface="Arial" panose="020B0604020202020204" pitchFamily="34" charset="0"/>
              </a:rPr>
              <a:t>P</a:t>
            </a:r>
            <a:r>
              <a:rPr lang="it-IT" altLang="it-IT" sz="3500" dirty="0">
                <a:latin typeface="Arial" panose="020B0604020202020204" pitchFamily="34" charset="0"/>
                <a:cs typeface="Arial" panose="020B0604020202020204" pitchFamily="34" charset="0"/>
              </a:rPr>
              <a:t>. Tullio viene </a:t>
            </a:r>
            <a:r>
              <a:rPr lang="it-IT" altLang="it-IT" sz="3500" b="1" dirty="0">
                <a:latin typeface="Arial" panose="020B0604020202020204" pitchFamily="34" charset="0"/>
                <a:cs typeface="Arial" panose="020B0604020202020204" pitchFamily="34" charset="0"/>
              </a:rPr>
              <a:t>orribilmente ucciso</a:t>
            </a:r>
            <a:r>
              <a:rPr lang="it-IT" altLang="it-IT" sz="3500" dirty="0">
                <a:latin typeface="Arial" panose="020B0604020202020204" pitchFamily="34" charset="0"/>
                <a:cs typeface="Arial" panose="020B0604020202020204" pitchFamily="34" charset="0"/>
              </a:rPr>
              <a:t> </a:t>
            </a:r>
          </a:p>
          <a:p>
            <a:pPr algn="ctr" eaLnBrk="1" fontAlgn="auto" hangingPunct="1">
              <a:lnSpc>
                <a:spcPct val="150000"/>
              </a:lnSpc>
              <a:spcAft>
                <a:spcPts val="0"/>
              </a:spcAft>
              <a:buFontTx/>
              <a:buNone/>
              <a:defRPr/>
            </a:pPr>
            <a:r>
              <a:rPr lang="it-IT" altLang="it-IT" sz="3500" dirty="0">
                <a:latin typeface="Arial" panose="020B0604020202020204" pitchFamily="34" charset="0"/>
                <a:cs typeface="Arial" panose="020B0604020202020204" pitchFamily="34" charset="0"/>
              </a:rPr>
              <a:t>nel crocevia “La Esperanza” </a:t>
            </a:r>
          </a:p>
          <a:p>
            <a:pPr algn="ctr" eaLnBrk="1" fontAlgn="auto" hangingPunct="1">
              <a:lnSpc>
                <a:spcPct val="150000"/>
              </a:lnSpc>
              <a:spcAft>
                <a:spcPts val="0"/>
              </a:spcAft>
              <a:buFontTx/>
              <a:buNone/>
              <a:defRPr/>
            </a:pPr>
            <a:r>
              <a:rPr lang="it-IT" altLang="it-IT" dirty="0" smtClean="0"/>
              <a:t> </a:t>
            </a:r>
            <a:endParaRPr lang="it-IT" altLang="it-IT" dirty="0"/>
          </a:p>
          <a:p>
            <a:pPr eaLnBrk="1" fontAlgn="auto" hangingPunct="1">
              <a:lnSpc>
                <a:spcPct val="150000"/>
              </a:lnSpc>
              <a:spcAft>
                <a:spcPts val="0"/>
              </a:spcAft>
              <a:defRPr/>
            </a:pPr>
            <a:r>
              <a:rPr lang="it-IT" altLang="it-IT" dirty="0"/>
              <a:t>Quel giorno i killer avevano programmato di uccidere p. Geremia.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22726">
              <a:schemeClr val="tx1"/>
            </a:gs>
            <a:gs pos="0">
              <a:schemeClr val="tx1"/>
            </a:gs>
            <a:gs pos="55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18786" name="Picture 3" descr="App0026 aaaa"/>
          <p:cNvPicPr>
            <a:picLocks noChangeAspect="1" noChangeArrowheads="1"/>
          </p:cNvPicPr>
          <p:nvPr/>
        </p:nvPicPr>
        <p:blipFill rotWithShape="1">
          <a:blip r:embed="rId2">
            <a:extLst>
              <a:ext uri="{28A0092B-C50C-407E-A947-70E740481C1C}">
                <a14:useLocalDpi xmlns:a14="http://schemas.microsoft.com/office/drawing/2010/main" val="0"/>
              </a:ext>
            </a:extLst>
          </a:blip>
          <a:srcRect t="16648"/>
          <a:stretch/>
        </p:blipFill>
        <p:spPr bwMode="auto">
          <a:xfrm>
            <a:off x="1751807" y="728328"/>
            <a:ext cx="8688387" cy="540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787220" y="728328"/>
            <a:ext cx="864096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22726">
              <a:schemeClr val="tx1"/>
            </a:gs>
            <a:gs pos="0">
              <a:schemeClr val="tx1"/>
            </a:gs>
            <a:gs pos="55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19810" name="Picture 3" descr="- incrocio della morte ++"/>
          <p:cNvPicPr>
            <a:picLocks noChangeAspect="1" noChangeArrowheads="1"/>
          </p:cNvPicPr>
          <p:nvPr/>
        </p:nvPicPr>
        <p:blipFill rotWithShape="1">
          <a:blip r:embed="rId2">
            <a:extLst>
              <a:ext uri="{28A0092B-C50C-407E-A947-70E740481C1C}">
                <a14:useLocalDpi xmlns:a14="http://schemas.microsoft.com/office/drawing/2010/main" val="0"/>
              </a:ext>
            </a:extLst>
          </a:blip>
          <a:srcRect b="15606"/>
          <a:stretch/>
        </p:blipFill>
        <p:spPr bwMode="auto">
          <a:xfrm>
            <a:off x="1577349" y="747000"/>
            <a:ext cx="9037302" cy="53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22726">
              <a:schemeClr val="tx1"/>
            </a:gs>
            <a:gs pos="0">
              <a:schemeClr val="tx1"/>
            </a:gs>
            <a:gs pos="35000">
              <a:schemeClr val="tx1"/>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20834" name="Picture 3" descr="- tullio sec 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9213" y="190500"/>
            <a:ext cx="44735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body" idx="4294967295"/>
          </p:nvPr>
        </p:nvSpPr>
        <p:spPr>
          <a:xfrm>
            <a:off x="1199456" y="972034"/>
            <a:ext cx="9793088" cy="4913932"/>
          </a:xfrm>
          <a:solidFill>
            <a:srgbClr val="F0F5C1"/>
          </a:solidFill>
          <a:ln>
            <a:solidFill>
              <a:schemeClr val="tx1"/>
            </a:solidFill>
            <a:miter lim="800000"/>
            <a:headEnd/>
            <a:tailEnd/>
          </a:ln>
        </p:spPr>
        <p:txBody>
          <a:bodyPr/>
          <a:lstStyle/>
          <a:p>
            <a:pPr eaLnBrk="1" hangingPunct="1">
              <a:buFontTx/>
              <a:buNone/>
            </a:pPr>
            <a:endParaRPr lang="it-IT" altLang="it-IT" dirty="0" smtClean="0"/>
          </a:p>
          <a:p>
            <a:pPr eaLnBrk="1" hangingPunct="1">
              <a:lnSpc>
                <a:spcPct val="150000"/>
              </a:lnSpc>
            </a:pPr>
            <a:r>
              <a:rPr lang="it-IT" altLang="it-IT" sz="2600" dirty="0" smtClean="0">
                <a:latin typeface="Arial" panose="020B0604020202020204" pitchFamily="34" charset="0"/>
                <a:cs typeface="Arial" panose="020B0604020202020204" pitchFamily="34" charset="0"/>
              </a:rPr>
              <a:t>Nelle Filippine, p. Tullio è diventato un modello di pace e di riconciliazione, il testimone della fede più famoso. </a:t>
            </a:r>
          </a:p>
          <a:p>
            <a:pPr eaLnBrk="1" hangingPunct="1">
              <a:lnSpc>
                <a:spcPct val="150000"/>
              </a:lnSpc>
              <a:buFontTx/>
              <a:buNone/>
            </a:pPr>
            <a:r>
              <a:rPr lang="it-IT" altLang="it-IT" sz="2600" dirty="0" smtClean="0">
                <a:latin typeface="Arial" panose="020B0604020202020204" pitchFamily="34" charset="0"/>
                <a:cs typeface="Arial" panose="020B0604020202020204" pitchFamily="34" charset="0"/>
              </a:rPr>
              <a:t>Perché non in Italia?</a:t>
            </a:r>
          </a:p>
          <a:p>
            <a:pPr eaLnBrk="1" hangingPunct="1">
              <a:lnSpc>
                <a:spcPct val="150000"/>
              </a:lnSpc>
              <a:buFontTx/>
              <a:buNone/>
            </a:pPr>
            <a:endParaRPr lang="it-IT" altLang="it-IT" sz="2600" dirty="0" smtClean="0">
              <a:latin typeface="Arial" panose="020B0604020202020204" pitchFamily="34" charset="0"/>
              <a:cs typeface="Arial" panose="020B0604020202020204" pitchFamily="34" charset="0"/>
            </a:endParaRPr>
          </a:p>
          <a:p>
            <a:pPr eaLnBrk="1" hangingPunct="1">
              <a:lnSpc>
                <a:spcPct val="150000"/>
              </a:lnSpc>
            </a:pPr>
            <a:r>
              <a:rPr lang="it-IT" altLang="it-IT" sz="2600" dirty="0" smtClean="0">
                <a:latin typeface="Arial" panose="020B0604020202020204" pitchFamily="34" charset="0"/>
                <a:cs typeface="Arial" panose="020B0604020202020204" pitchFamily="34" charset="0"/>
              </a:rPr>
              <a:t>Tentiamo di rispondere a questa domanda partendo dal contesto storico di </a:t>
            </a:r>
            <a:r>
              <a:rPr lang="it-IT" altLang="it-IT" sz="2600" dirty="0" err="1" smtClean="0">
                <a:latin typeface="Arial" panose="020B0604020202020204" pitchFamily="34" charset="0"/>
                <a:cs typeface="Arial" panose="020B0604020202020204" pitchFamily="34" charset="0"/>
              </a:rPr>
              <a:t>Tulunan</a:t>
            </a:r>
            <a:r>
              <a:rPr lang="it-IT" altLang="it-IT" sz="2600" dirty="0" smtClean="0">
                <a:latin typeface="Arial" panose="020B0604020202020204" pitchFamily="34" charset="0"/>
                <a:cs typeface="Arial" panose="020B0604020202020204" pitchFamily="34" charset="0"/>
              </a:rPr>
              <a:t>, rievocando i fatti dell’11 aprile 1985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idx="1"/>
          </p:nvPr>
        </p:nvSpPr>
        <p:spPr>
          <a:xfrm>
            <a:off x="1811338" y="1016807"/>
            <a:ext cx="8749158" cy="4824387"/>
          </a:xfrm>
          <a:solidFill>
            <a:srgbClr val="F0F5C1"/>
          </a:solidFill>
          <a:ln>
            <a:solidFill>
              <a:schemeClr val="tx1"/>
            </a:solidFill>
            <a:miter lim="800000"/>
            <a:headEnd/>
            <a:tailEnd/>
          </a:ln>
        </p:spPr>
        <p:txBody>
          <a:bodyPr/>
          <a:lstStyle/>
          <a:p>
            <a:pPr eaLnBrk="1" hangingPunct="1">
              <a:lnSpc>
                <a:spcPct val="150000"/>
              </a:lnSpc>
            </a:pPr>
            <a:r>
              <a:rPr lang="it-IT" altLang="it-IT" dirty="0" smtClean="0">
                <a:latin typeface="Arial" panose="020B0604020202020204" pitchFamily="34" charset="0"/>
                <a:cs typeface="Arial" panose="020B0604020202020204" pitchFamily="34" charset="0"/>
              </a:rPr>
              <a:t>Per la sua morte violenta, la coscienza della Chiesa e di tutto il popolo filippino si è risvegliata; </a:t>
            </a:r>
          </a:p>
          <a:p>
            <a:pPr marL="0" indent="0" eaLnBrk="1" hangingPunct="1">
              <a:lnSpc>
                <a:spcPct val="150000"/>
              </a:lnSpc>
              <a:buNone/>
            </a:pPr>
            <a:r>
              <a:rPr lang="it-IT" altLang="it-IT" dirty="0" smtClean="0">
                <a:latin typeface="Arial" panose="020B0604020202020204" pitchFamily="34" charset="0"/>
                <a:cs typeface="Arial" panose="020B0604020202020204" pitchFamily="34" charset="0"/>
              </a:rPr>
              <a:t>e nel suo nome, esibito nelle manifestazioni pubbliche assieme a quello di Benigno Aquino (leader delle opposizioni democratiche, pure lui assassinato) le Filippine hanno  riconquistato la libertà scacciando il dittatore Marcos.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7464152" y="1916832"/>
            <a:ext cx="3600400" cy="1944489"/>
          </a:xfrm>
          <a:solidFill>
            <a:srgbClr val="F0F5C1"/>
          </a:solidFill>
          <a:ln w="28575">
            <a:solidFill>
              <a:srgbClr val="FF0000"/>
            </a:solidFill>
            <a:miter lim="800000"/>
            <a:headEnd/>
            <a:tailEnd/>
          </a:ln>
        </p:spPr>
        <p:txBody>
          <a:bodyPr/>
          <a:lstStyle/>
          <a:p>
            <a:pPr algn="ctr" eaLnBrk="1" hangingPunct="1">
              <a:lnSpc>
                <a:spcPct val="150000"/>
              </a:lnSpc>
            </a:pPr>
            <a:r>
              <a:rPr lang="it-IT" altLang="it-IT" sz="2000" dirty="0" smtClean="0">
                <a:latin typeface="Arial" panose="020B0604020202020204" pitchFamily="34" charset="0"/>
                <a:cs typeface="Arial" panose="020B0604020202020204" pitchFamily="34" charset="0"/>
              </a:rPr>
              <a:t>Manifestazioni sul caso </a:t>
            </a:r>
            <a:br>
              <a:rPr lang="it-IT" altLang="it-IT" sz="2000" dirty="0" smtClean="0">
                <a:latin typeface="Arial" panose="020B0604020202020204" pitchFamily="34" charset="0"/>
                <a:cs typeface="Arial" panose="020B0604020202020204" pitchFamily="34" charset="0"/>
              </a:rPr>
            </a:br>
            <a:r>
              <a:rPr lang="it-IT" altLang="it-IT" sz="2000" dirty="0" smtClean="0">
                <a:latin typeface="Arial" panose="020B0604020202020204" pitchFamily="34" charset="0"/>
                <a:cs typeface="Arial" panose="020B0604020202020204" pitchFamily="34" charset="0"/>
              </a:rPr>
              <a:t>p. Tullio</a:t>
            </a:r>
            <a:br>
              <a:rPr lang="it-IT" altLang="it-IT" sz="2000" dirty="0" smtClean="0">
                <a:latin typeface="Arial" panose="020B0604020202020204" pitchFamily="34" charset="0"/>
                <a:cs typeface="Arial" panose="020B0604020202020204" pitchFamily="34" charset="0"/>
              </a:rPr>
            </a:br>
            <a:r>
              <a:rPr lang="it-IT" altLang="it-IT" sz="2000" dirty="0" smtClean="0">
                <a:latin typeface="Arial" panose="020B0604020202020204" pitchFamily="34" charset="0"/>
                <a:cs typeface="Arial" panose="020B0604020202020204" pitchFamily="34" charset="0"/>
              </a:rPr>
              <a:t> magliette con foto di p. Tullio </a:t>
            </a:r>
            <a:br>
              <a:rPr lang="it-IT" altLang="it-IT" sz="2000" dirty="0" smtClean="0">
                <a:latin typeface="Arial" panose="020B0604020202020204" pitchFamily="34" charset="0"/>
                <a:cs typeface="Arial" panose="020B0604020202020204" pitchFamily="34" charset="0"/>
              </a:rPr>
            </a:br>
            <a:r>
              <a:rPr lang="it-IT" altLang="it-IT" sz="1600" dirty="0" smtClean="0">
                <a:latin typeface="Arial" panose="020B0604020202020204" pitchFamily="34" charset="0"/>
                <a:cs typeface="Arial" panose="020B0604020202020204" pitchFamily="34" charset="0"/>
              </a:rPr>
              <a:t>(foto d’archivio del 1985)</a:t>
            </a:r>
          </a:p>
        </p:txBody>
      </p:sp>
      <p:pic>
        <p:nvPicPr>
          <p:cNvPr id="123907" name="Picture 3" descr="Magliette p"/>
          <p:cNvPicPr>
            <a:picLocks noChangeAspect="1" noChangeArrowheads="1"/>
          </p:cNvPicPr>
          <p:nvPr/>
        </p:nvPicPr>
        <p:blipFill rotWithShape="1">
          <a:blip r:embed="rId3">
            <a:extLst>
              <a:ext uri="{28A0092B-C50C-407E-A947-70E740481C1C}">
                <a14:useLocalDpi xmlns:a14="http://schemas.microsoft.com/office/drawing/2010/main" val="0"/>
              </a:ext>
            </a:extLst>
          </a:blip>
          <a:srcRect l="6153" t="1334" r="2318"/>
          <a:stretch/>
        </p:blipFill>
        <p:spPr bwMode="auto">
          <a:xfrm>
            <a:off x="1055441" y="1052736"/>
            <a:ext cx="5688632" cy="532549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2884" name="Line 4"/>
          <p:cNvSpPr>
            <a:spLocks noChangeShapeType="1"/>
          </p:cNvSpPr>
          <p:nvPr/>
        </p:nvSpPr>
        <p:spPr bwMode="auto">
          <a:xfrm flipH="1">
            <a:off x="5808043" y="3212977"/>
            <a:ext cx="1584100" cy="50669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2885" name="Rectangle 5"/>
          <p:cNvSpPr>
            <a:spLocks noChangeArrowheads="1"/>
          </p:cNvSpPr>
          <p:nvPr/>
        </p:nvSpPr>
        <p:spPr bwMode="auto">
          <a:xfrm>
            <a:off x="1055441" y="263038"/>
            <a:ext cx="600075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800" dirty="0">
                <a:solidFill>
                  <a:schemeClr val="bg1"/>
                </a:solidFill>
                <a:latin typeface="Arial" panose="020B0604020202020204" pitchFamily="34" charset="0"/>
              </a:rPr>
              <a:t>P Fausto Tentorio ucciso nelle Filippine il 17 ottobre 2011</a:t>
            </a:r>
          </a:p>
        </p:txBody>
      </p:sp>
      <p:sp>
        <p:nvSpPr>
          <p:cNvPr id="123910" name="Line 6"/>
          <p:cNvSpPr>
            <a:spLocks noChangeShapeType="1"/>
          </p:cNvSpPr>
          <p:nvPr/>
        </p:nvSpPr>
        <p:spPr bwMode="auto">
          <a:xfrm>
            <a:off x="5735638" y="62071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2887" name="Line 7"/>
          <p:cNvSpPr>
            <a:spLocks noChangeShapeType="1"/>
          </p:cNvSpPr>
          <p:nvPr/>
        </p:nvSpPr>
        <p:spPr bwMode="auto">
          <a:xfrm>
            <a:off x="2567608" y="648508"/>
            <a:ext cx="648072" cy="43204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fade">
                                      <p:cBhvr>
                                        <p:cTn id="7" dur="2000"/>
                                        <p:tgtEl>
                                          <p:spTgt spid="123906"/>
                                        </p:tgtEl>
                                      </p:cBhvr>
                                    </p:animEffect>
                                    <p:anim calcmode="lin" valueType="num">
                                      <p:cBhvr>
                                        <p:cTn id="8" dur="2000" fill="hold"/>
                                        <p:tgtEl>
                                          <p:spTgt spid="123906"/>
                                        </p:tgtEl>
                                        <p:attrNameLst>
                                          <p:attrName>ppt_x</p:attrName>
                                        </p:attrNameLst>
                                      </p:cBhvr>
                                      <p:tavLst>
                                        <p:tav tm="0">
                                          <p:val>
                                            <p:strVal val="#ppt_x"/>
                                          </p:val>
                                        </p:tav>
                                        <p:tav tm="100000">
                                          <p:val>
                                            <p:strVal val="#ppt_x"/>
                                          </p:val>
                                        </p:tav>
                                      </p:tavLst>
                                    </p:anim>
                                    <p:anim calcmode="lin" valueType="num">
                                      <p:cBhvr>
                                        <p:cTn id="9" dur="2000" fill="hold"/>
                                        <p:tgtEl>
                                          <p:spTgt spid="12390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122884"/>
                                        </p:tgtEl>
                                        <p:attrNameLst>
                                          <p:attrName>style.visibility</p:attrName>
                                        </p:attrNameLst>
                                      </p:cBhvr>
                                      <p:to>
                                        <p:strVal val="visible"/>
                                      </p:to>
                                    </p:set>
                                    <p:animEffect transition="in" filter="wipe(up)">
                                      <p:cBhvr>
                                        <p:cTn id="13" dur="1250"/>
                                        <p:tgtEl>
                                          <p:spTgt spid="122884"/>
                                        </p:tgtEl>
                                      </p:cBhvr>
                                    </p:animEffect>
                                  </p:childTnLst>
                                </p:cTn>
                              </p:par>
                            </p:childTnLst>
                          </p:cTn>
                        </p:par>
                        <p:par>
                          <p:cTn id="14" fill="hold">
                            <p:stCondLst>
                              <p:cond delay="3250"/>
                            </p:stCondLst>
                            <p:childTnLst>
                              <p:par>
                                <p:cTn id="15" presetID="22" presetClass="entr" presetSubtype="8" fill="hold" grpId="0" nodeType="afterEffect">
                                  <p:stCondLst>
                                    <p:cond delay="4000"/>
                                  </p:stCondLst>
                                  <p:childTnLst>
                                    <p:set>
                                      <p:cBhvr>
                                        <p:cTn id="16" dur="1" fill="hold">
                                          <p:stCondLst>
                                            <p:cond delay="0"/>
                                          </p:stCondLst>
                                        </p:cTn>
                                        <p:tgtEl>
                                          <p:spTgt spid="122885"/>
                                        </p:tgtEl>
                                        <p:attrNameLst>
                                          <p:attrName>style.visibility</p:attrName>
                                        </p:attrNameLst>
                                      </p:cBhvr>
                                      <p:to>
                                        <p:strVal val="visible"/>
                                      </p:to>
                                    </p:set>
                                    <p:animEffect transition="in" filter="wipe(left)">
                                      <p:cBhvr>
                                        <p:cTn id="17" dur="2250"/>
                                        <p:tgtEl>
                                          <p:spTgt spid="122885"/>
                                        </p:tgtEl>
                                      </p:cBhvr>
                                    </p:animEffect>
                                  </p:childTnLst>
                                </p:cTn>
                              </p:par>
                            </p:childTnLst>
                          </p:cTn>
                        </p:par>
                        <p:par>
                          <p:cTn id="18" fill="hold">
                            <p:stCondLst>
                              <p:cond delay="9500"/>
                            </p:stCondLst>
                            <p:childTnLst>
                              <p:par>
                                <p:cTn id="19" presetID="22" presetClass="entr" presetSubtype="1" fill="hold" grpId="0" nodeType="afterEffect">
                                  <p:stCondLst>
                                    <p:cond delay="0"/>
                                  </p:stCondLst>
                                  <p:childTnLst>
                                    <p:set>
                                      <p:cBhvr>
                                        <p:cTn id="20" dur="1" fill="hold">
                                          <p:stCondLst>
                                            <p:cond delay="0"/>
                                          </p:stCondLst>
                                        </p:cTn>
                                        <p:tgtEl>
                                          <p:spTgt spid="122887"/>
                                        </p:tgtEl>
                                        <p:attrNameLst>
                                          <p:attrName>style.visibility</p:attrName>
                                        </p:attrNameLst>
                                      </p:cBhvr>
                                      <p:to>
                                        <p:strVal val="visible"/>
                                      </p:to>
                                    </p:set>
                                    <p:animEffect transition="in" filter="wipe(up)">
                                      <p:cBhvr>
                                        <p:cTn id="21" dur="1250"/>
                                        <p:tgtEl>
                                          <p:spTgt spid="122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P spid="122884" grpId="0" animBg="1"/>
      <p:bldP spid="122885" grpId="0" animBg="1"/>
      <p:bldP spid="12288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44546A"/>
            </a:gs>
            <a:gs pos="22726">
              <a:srgbClr val="44546A"/>
            </a:gs>
            <a:gs pos="31000">
              <a:srgbClr val="44546A"/>
            </a:gs>
            <a:gs pos="71001">
              <a:srgbClr val="44546A"/>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125955" name="Picture 3" descr="- tullio sec 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413" y="981075"/>
            <a:ext cx="8639175"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5879976" y="1340768"/>
            <a:ext cx="1008112" cy="15121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4295800" y="2348880"/>
            <a:ext cx="776176" cy="129614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8616280" y="1916832"/>
            <a:ext cx="1008112" cy="15121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2567608" y="3954351"/>
            <a:ext cx="6192688" cy="201622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2554293" y="283428"/>
            <a:ext cx="7083414" cy="523220"/>
          </a:xfrm>
          <a:prstGeom prst="rect">
            <a:avLst/>
          </a:prstGeom>
          <a:solidFill>
            <a:schemeClr val="tx1"/>
          </a:solidFill>
        </p:spPr>
        <p:txBody>
          <a:bodyPr wrap="none">
            <a:spAutoFit/>
          </a:bodyPr>
          <a:lstStyle/>
          <a:p>
            <a:pPr eaLnBrk="1" hangingPunct="1">
              <a:buFontTx/>
              <a:buNone/>
            </a:pPr>
            <a:r>
              <a:rPr lang="it-IT" altLang="it-IT" sz="2800" dirty="0">
                <a:solidFill>
                  <a:schemeClr val="bg1"/>
                </a:solidFill>
              </a:rPr>
              <a:t>Manifestazioni a Manila sul caso di p. Tullio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20" presetClass="entr" presetSubtype="0" fill="hold" grpId="0" nodeType="afterEffect">
                                  <p:stCondLst>
                                    <p:cond delay="750"/>
                                  </p:stCondLst>
                                  <p:childTnLst>
                                    <p:set>
                                      <p:cBhvr>
                                        <p:cTn id="10" dur="1" fill="hold">
                                          <p:stCondLst>
                                            <p:cond delay="0"/>
                                          </p:stCondLst>
                                        </p:cTn>
                                        <p:tgtEl>
                                          <p:spTgt spid="2"/>
                                        </p:tgtEl>
                                        <p:attrNameLst>
                                          <p:attrName>style.visibility</p:attrName>
                                        </p:attrNameLst>
                                      </p:cBhvr>
                                      <p:to>
                                        <p:strVal val="visible"/>
                                      </p:to>
                                    </p:set>
                                    <p:animEffect transition="in" filter="wedge">
                                      <p:cBhvr>
                                        <p:cTn id="11" dur="2000"/>
                                        <p:tgtEl>
                                          <p:spTgt spid="2"/>
                                        </p:tgtEl>
                                      </p:cBhvr>
                                    </p:animEffect>
                                  </p:childTnLst>
                                </p:cTn>
                              </p:par>
                              <p:par>
                                <p:cTn id="12" presetID="20" presetClass="entr" presetSubtype="0" fill="hold" grpId="0" nodeType="withEffect">
                                  <p:stCondLst>
                                    <p:cond delay="750"/>
                                  </p:stCondLst>
                                  <p:childTnLst>
                                    <p:set>
                                      <p:cBhvr>
                                        <p:cTn id="13" dur="1" fill="hold">
                                          <p:stCondLst>
                                            <p:cond delay="0"/>
                                          </p:stCondLst>
                                        </p:cTn>
                                        <p:tgtEl>
                                          <p:spTgt spid="5"/>
                                        </p:tgtEl>
                                        <p:attrNameLst>
                                          <p:attrName>style.visibility</p:attrName>
                                        </p:attrNameLst>
                                      </p:cBhvr>
                                      <p:to>
                                        <p:strVal val="visible"/>
                                      </p:to>
                                    </p:set>
                                    <p:animEffect transition="in" filter="wedge">
                                      <p:cBhvr>
                                        <p:cTn id="14" dur="2000"/>
                                        <p:tgtEl>
                                          <p:spTgt spid="5"/>
                                        </p:tgtEl>
                                      </p:cBhvr>
                                    </p:animEffect>
                                  </p:childTnLst>
                                </p:cTn>
                              </p:par>
                              <p:par>
                                <p:cTn id="15" presetID="2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childTnLst>
                          </p:cTn>
                        </p:par>
                        <p:par>
                          <p:cTn id="18" fill="hold">
                            <p:stCondLst>
                              <p:cond delay="4750"/>
                            </p:stCondLst>
                            <p:childTnLst>
                              <p:par>
                                <p:cTn id="19" presetID="2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edg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rgbClr val="44546A"/>
            </a:gs>
            <a:gs pos="22726">
              <a:srgbClr val="44546A"/>
            </a:gs>
            <a:gs pos="31000">
              <a:srgbClr val="44546A"/>
            </a:gs>
            <a:gs pos="31000">
              <a:srgbClr val="FF3300"/>
            </a:gs>
            <a:gs pos="100000">
              <a:srgbClr val="FFFFFF"/>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10787" t="5900" r="7650" b="23751"/>
          <a:stretch/>
        </p:blipFill>
        <p:spPr>
          <a:xfrm>
            <a:off x="4223792" y="1016732"/>
            <a:ext cx="3744417" cy="4824536"/>
          </a:xfrm>
          <a:prstGeom prst="rect">
            <a:avLst/>
          </a:prstGeom>
        </p:spPr>
      </p:pic>
    </p:spTree>
    <p:extLst>
      <p:ext uri="{BB962C8B-B14F-4D97-AF65-F5344CB8AC3E}">
        <p14:creationId xmlns:p14="http://schemas.microsoft.com/office/powerpoint/2010/main" val="370678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truttura predefinita">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1008</TotalTime>
  <Words>7652</Words>
  <Application>Microsoft Office PowerPoint</Application>
  <PresentationFormat>Widescreen</PresentationFormat>
  <Paragraphs>613</Paragraphs>
  <Slides>226</Slides>
  <Notes>50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226</vt:i4>
      </vt:variant>
    </vt:vector>
  </HeadingPairs>
  <TitlesOfParts>
    <vt:vector size="232" baseType="lpstr">
      <vt:lpstr>Arial</vt:lpstr>
      <vt:lpstr>Calibri</vt:lpstr>
      <vt:lpstr>Calibri Light</vt:lpstr>
      <vt:lpstr>Comic Sans MS</vt:lpstr>
      <vt:lpstr>Tahoma</vt:lpstr>
      <vt:lpstr>Struttura predefinita</vt:lpstr>
      <vt:lpstr>P. Tullio Favali</vt:lpstr>
      <vt:lpstr>P. Tullio Favali</vt:lpstr>
      <vt:lpstr>L’immagine  di p. Tullio Favali  sul crocifisso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Filippine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Manifestazioni sul caso  p. Tullio  magliette con foto di p. Tullio  (foto d’archivio del 1985)</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tomba di P. Tullio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Dopo alcuni anni, nello stesso giorno e ora di p. Tullio,  morì la madre  di p. Tullio.  Prima di morire pregò molto  per coloro che uccisero suo figlio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Altre immagini d’epoca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io</dc:creator>
  <cp:lastModifiedBy>PC Claudio</cp:lastModifiedBy>
  <cp:revision>78</cp:revision>
  <dcterms:created xsi:type="dcterms:W3CDTF">2010-03-19T11:50:18Z</dcterms:created>
  <dcterms:modified xsi:type="dcterms:W3CDTF">2021-03-19T18:49:10Z</dcterms:modified>
</cp:coreProperties>
</file>